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303" r:id="rId2"/>
    <p:sldId id="543" r:id="rId3"/>
    <p:sldId id="831" r:id="rId4"/>
    <p:sldId id="830" r:id="rId5"/>
    <p:sldId id="833" r:id="rId6"/>
    <p:sldId id="576" r:id="rId7"/>
    <p:sldId id="586" r:id="rId8"/>
    <p:sldId id="585" r:id="rId9"/>
    <p:sldId id="587" r:id="rId10"/>
    <p:sldId id="578" r:id="rId11"/>
    <p:sldId id="588" r:id="rId12"/>
    <p:sldId id="658" r:id="rId13"/>
    <p:sldId id="579" r:id="rId14"/>
    <p:sldId id="590" r:id="rId15"/>
    <p:sldId id="589" r:id="rId16"/>
    <p:sldId id="591" r:id="rId17"/>
    <p:sldId id="816" r:id="rId18"/>
    <p:sldId id="597" r:id="rId19"/>
    <p:sldId id="595" r:id="rId20"/>
    <p:sldId id="596" r:id="rId21"/>
    <p:sldId id="599" r:id="rId22"/>
    <p:sldId id="600" r:id="rId23"/>
    <p:sldId id="598" r:id="rId24"/>
    <p:sldId id="601" r:id="rId25"/>
    <p:sldId id="602" r:id="rId26"/>
    <p:sldId id="603" r:id="rId27"/>
    <p:sldId id="604" r:id="rId28"/>
    <p:sldId id="606" r:id="rId29"/>
    <p:sldId id="607" r:id="rId30"/>
    <p:sldId id="592" r:id="rId31"/>
    <p:sldId id="582" r:id="rId32"/>
    <p:sldId id="593" r:id="rId33"/>
    <p:sldId id="608" r:id="rId34"/>
    <p:sldId id="817" r:id="rId35"/>
    <p:sldId id="609" r:id="rId36"/>
    <p:sldId id="819" r:id="rId37"/>
    <p:sldId id="584" r:id="rId38"/>
    <p:sldId id="610" r:id="rId39"/>
    <p:sldId id="611" r:id="rId40"/>
    <p:sldId id="612" r:id="rId41"/>
    <p:sldId id="613" r:id="rId42"/>
    <p:sldId id="614" r:id="rId43"/>
    <p:sldId id="615" r:id="rId44"/>
    <p:sldId id="616" r:id="rId45"/>
    <p:sldId id="818" r:id="rId46"/>
    <p:sldId id="659" r:id="rId47"/>
    <p:sldId id="820" r:id="rId48"/>
    <p:sldId id="660" r:id="rId49"/>
    <p:sldId id="813" r:id="rId50"/>
    <p:sldId id="812" r:id="rId51"/>
    <p:sldId id="620" r:id="rId52"/>
    <p:sldId id="621" r:id="rId53"/>
    <p:sldId id="821" r:id="rId54"/>
    <p:sldId id="622" r:id="rId55"/>
    <p:sldId id="624" r:id="rId56"/>
    <p:sldId id="822" r:id="rId57"/>
    <p:sldId id="625" r:id="rId58"/>
    <p:sldId id="626" r:id="rId59"/>
    <p:sldId id="628" r:id="rId60"/>
    <p:sldId id="629" r:id="rId61"/>
    <p:sldId id="630" r:id="rId62"/>
    <p:sldId id="627" r:id="rId63"/>
    <p:sldId id="623" r:id="rId64"/>
    <p:sldId id="631" r:id="rId65"/>
    <p:sldId id="632" r:id="rId66"/>
    <p:sldId id="823" r:id="rId67"/>
    <p:sldId id="642" r:id="rId68"/>
    <p:sldId id="634" r:id="rId69"/>
    <p:sldId id="635" r:id="rId70"/>
    <p:sldId id="636" r:id="rId71"/>
    <p:sldId id="637" r:id="rId72"/>
    <p:sldId id="638" r:id="rId73"/>
    <p:sldId id="640" r:id="rId74"/>
    <p:sldId id="641" r:id="rId75"/>
    <p:sldId id="639" r:id="rId76"/>
    <p:sldId id="644" r:id="rId77"/>
    <p:sldId id="643" r:id="rId78"/>
    <p:sldId id="645" r:id="rId79"/>
    <p:sldId id="646" r:id="rId80"/>
    <p:sldId id="824" r:id="rId81"/>
    <p:sldId id="648" r:id="rId82"/>
    <p:sldId id="649" r:id="rId83"/>
    <p:sldId id="825" r:id="rId84"/>
    <p:sldId id="826" r:id="rId85"/>
    <p:sldId id="827" r:id="rId86"/>
    <p:sldId id="828" r:id="rId87"/>
    <p:sldId id="651" r:id="rId88"/>
    <p:sldId id="653" r:id="rId89"/>
    <p:sldId id="652" r:id="rId90"/>
    <p:sldId id="654" r:id="rId91"/>
    <p:sldId id="348" r:id="rId92"/>
    <p:sldId id="574" r:id="rId93"/>
    <p:sldId id="547" r:id="rId94"/>
    <p:sldId id="581" r:id="rId95"/>
    <p:sldId id="577" r:id="rId96"/>
    <p:sldId id="618" r:id="rId97"/>
  </p:sldIdLst>
  <p:sldSz cx="12192000" cy="6858000"/>
  <p:notesSz cx="6997700" cy="9283700"/>
  <p:defaultTextStyle>
    <a:defPPr>
      <a:defRPr lang="en-US"/>
    </a:defPPr>
    <a:lvl1pPr algn="l" rtl="0" fontAlgn="base">
      <a:spcBef>
        <a:spcPct val="20000"/>
      </a:spcBef>
      <a:spcAft>
        <a:spcPct val="0"/>
      </a:spcAft>
      <a:buFont typeface="Wingdings" pitchFamily="2" charset="2"/>
      <a:buChar char="§"/>
      <a:defRPr sz="2400" kern="1200">
        <a:solidFill>
          <a:schemeClr val="tx1"/>
        </a:solidFill>
        <a:latin typeface="Times New Roman" pitchFamily="18" charset="0"/>
        <a:ea typeface="+mn-ea"/>
        <a:cs typeface="+mn-cs"/>
      </a:defRPr>
    </a:lvl1pPr>
    <a:lvl2pPr marL="457200" algn="l" rtl="0" fontAlgn="base">
      <a:spcBef>
        <a:spcPct val="20000"/>
      </a:spcBef>
      <a:spcAft>
        <a:spcPct val="0"/>
      </a:spcAft>
      <a:buFont typeface="Wingdings" pitchFamily="2" charset="2"/>
      <a:buChar char="§"/>
      <a:defRPr sz="2400" kern="1200">
        <a:solidFill>
          <a:schemeClr val="tx1"/>
        </a:solidFill>
        <a:latin typeface="Times New Roman" pitchFamily="18" charset="0"/>
        <a:ea typeface="+mn-ea"/>
        <a:cs typeface="+mn-cs"/>
      </a:defRPr>
    </a:lvl2pPr>
    <a:lvl3pPr marL="914400" algn="l" rtl="0" fontAlgn="base">
      <a:spcBef>
        <a:spcPct val="20000"/>
      </a:spcBef>
      <a:spcAft>
        <a:spcPct val="0"/>
      </a:spcAft>
      <a:buFont typeface="Wingdings" pitchFamily="2" charset="2"/>
      <a:buChar char="§"/>
      <a:defRPr sz="2400" kern="1200">
        <a:solidFill>
          <a:schemeClr val="tx1"/>
        </a:solidFill>
        <a:latin typeface="Times New Roman" pitchFamily="18" charset="0"/>
        <a:ea typeface="+mn-ea"/>
        <a:cs typeface="+mn-cs"/>
      </a:defRPr>
    </a:lvl3pPr>
    <a:lvl4pPr marL="1371600" algn="l" rtl="0" fontAlgn="base">
      <a:spcBef>
        <a:spcPct val="20000"/>
      </a:spcBef>
      <a:spcAft>
        <a:spcPct val="0"/>
      </a:spcAft>
      <a:buFont typeface="Wingdings" pitchFamily="2" charset="2"/>
      <a:buChar char="§"/>
      <a:defRPr sz="2400" kern="1200">
        <a:solidFill>
          <a:schemeClr val="tx1"/>
        </a:solidFill>
        <a:latin typeface="Times New Roman" pitchFamily="18" charset="0"/>
        <a:ea typeface="+mn-ea"/>
        <a:cs typeface="+mn-cs"/>
      </a:defRPr>
    </a:lvl4pPr>
    <a:lvl5pPr marL="1828800" algn="l" rtl="0" fontAlgn="base">
      <a:spcBef>
        <a:spcPct val="20000"/>
      </a:spcBef>
      <a:spcAft>
        <a:spcPct val="0"/>
      </a:spcAft>
      <a:buFont typeface="Wingdings" pitchFamily="2" charset="2"/>
      <a:buChar char="§"/>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yu Lei" initials="XL" lastIdx="1" clrIdx="0">
    <p:extLst>
      <p:ext uri="{19B8F6BF-5375-455C-9EA6-DF929625EA0E}">
        <p15:presenceInfo xmlns:p15="http://schemas.microsoft.com/office/powerpoint/2012/main" userId="8fd997cad009ccc5" providerId="Windows Live"/>
      </p:ext>
    </p:extLst>
  </p:cmAuthor>
  <p:cmAuthor id="2" name="tian xie" initials="tx" lastIdx="1" clrIdx="1">
    <p:extLst>
      <p:ext uri="{19B8F6BF-5375-455C-9EA6-DF929625EA0E}">
        <p15:presenceInfo xmlns:p15="http://schemas.microsoft.com/office/powerpoint/2012/main" userId="46e9e99d6a96df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400"/>
    <a:srgbClr val="18453B"/>
    <a:srgbClr val="008000"/>
    <a:srgbClr val="800080"/>
    <a:srgbClr val="0000FF"/>
    <a:srgbClr val="00CC00"/>
    <a:srgbClr val="FF0000"/>
    <a:srgbClr val="33CC33"/>
    <a:srgbClr val="FF9966"/>
    <a:srgbClr val="1E9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5" autoAdjust="0"/>
    <p:restoredTop sz="76853" autoAdjust="0"/>
  </p:normalViewPr>
  <p:slideViewPr>
    <p:cSldViewPr snapToObjects="1">
      <p:cViewPr varScale="1">
        <p:scale>
          <a:sx n="88" d="100"/>
          <a:sy n="88" d="100"/>
        </p:scale>
        <p:origin x="1590" y="96"/>
      </p:cViewPr>
      <p:guideLst>
        <p:guide orient="horz" pos="2160"/>
        <p:guide pos="3840"/>
      </p:guideLst>
    </p:cSldViewPr>
  </p:slideViewPr>
  <p:outlineViewPr>
    <p:cViewPr>
      <p:scale>
        <a:sx n="33" d="100"/>
        <a:sy n="33" d="100"/>
      </p:scale>
      <p:origin x="0" y="38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616" y="90"/>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endParaRPr lang="en-US" altLang="zh-CN"/>
          </a:p>
        </p:txBody>
      </p:sp>
      <p:sp>
        <p:nvSpPr>
          <p:cNvPr id="261123" name="Rectangle 3"/>
          <p:cNvSpPr>
            <a:spLocks noGrp="1" noChangeArrowheads="1"/>
          </p:cNvSpPr>
          <p:nvPr>
            <p:ph type="dt" sz="quarter" idx="1"/>
          </p:nvPr>
        </p:nvSpPr>
        <p:spPr bwMode="auto">
          <a:xfrm>
            <a:off x="3962400" y="0"/>
            <a:ext cx="3033713"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endParaRPr lang="en-US" altLang="zh-CN"/>
          </a:p>
        </p:txBody>
      </p:sp>
      <p:sp>
        <p:nvSpPr>
          <p:cNvPr id="261124"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endParaRPr lang="en-US" altLang="zh-CN"/>
          </a:p>
        </p:txBody>
      </p:sp>
      <p:sp>
        <p:nvSpPr>
          <p:cNvPr id="261125" name="Rectangle 5"/>
          <p:cNvSpPr>
            <a:spLocks noGrp="1" noChangeArrowheads="1"/>
          </p:cNvSpPr>
          <p:nvPr>
            <p:ph type="sldNum" sz="quarter" idx="3"/>
          </p:nvPr>
        </p:nvSpPr>
        <p:spPr bwMode="auto">
          <a:xfrm>
            <a:off x="3962400" y="8818563"/>
            <a:ext cx="3033713"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fld id="{6F3BE316-9BC1-4C22-8097-A067E1548356}" type="slidenum">
              <a:rPr lang="zh-CN" altLang="en-US"/>
              <a:pPr/>
              <a:t>‹#›</a:t>
            </a:fld>
            <a:endParaRPr lang="en-US" altLang="zh-CN"/>
          </a:p>
        </p:txBody>
      </p:sp>
    </p:spTree>
    <p:extLst>
      <p:ext uri="{BB962C8B-B14F-4D97-AF65-F5344CB8AC3E}">
        <p14:creationId xmlns:p14="http://schemas.microsoft.com/office/powerpoint/2010/main" val="26714871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endParaRPr lang="en-US" altLang="zh-CN"/>
          </a:p>
        </p:txBody>
      </p:sp>
      <p:sp>
        <p:nvSpPr>
          <p:cNvPr id="74755" name="Rectangle 3"/>
          <p:cNvSpPr>
            <a:spLocks noGrp="1" noChangeArrowheads="1"/>
          </p:cNvSpPr>
          <p:nvPr>
            <p:ph type="dt" idx="1"/>
          </p:nvPr>
        </p:nvSpPr>
        <p:spPr bwMode="auto">
          <a:xfrm>
            <a:off x="3962400" y="0"/>
            <a:ext cx="3033713"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endParaRPr lang="en-US" altLang="zh-CN"/>
          </a:p>
        </p:txBody>
      </p:sp>
      <p:sp>
        <p:nvSpPr>
          <p:cNvPr id="74756" name="Rectangle 4"/>
          <p:cNvSpPr>
            <a:spLocks noGrp="1" noRot="1" noChangeAspect="1" noChangeArrowheads="1" noTextEdit="1"/>
          </p:cNvSpPr>
          <p:nvPr>
            <p:ph type="sldImg" idx="2"/>
          </p:nvPr>
        </p:nvSpPr>
        <p:spPr bwMode="auto">
          <a:xfrm>
            <a:off x="404813" y="696913"/>
            <a:ext cx="6188075" cy="3481387"/>
          </a:xfrm>
          <a:prstGeom prst="rect">
            <a:avLst/>
          </a:prstGeom>
          <a:noFill/>
          <a:ln w="9525">
            <a:solidFill>
              <a:srgbClr val="000000"/>
            </a:solidFill>
            <a:miter lim="800000"/>
            <a:headEnd/>
            <a:tailEnd/>
          </a:ln>
          <a:effectLst/>
        </p:spPr>
      </p:sp>
      <p:sp>
        <p:nvSpPr>
          <p:cNvPr id="7475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475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endParaRPr lang="en-US" altLang="zh-CN"/>
          </a:p>
        </p:txBody>
      </p:sp>
      <p:sp>
        <p:nvSpPr>
          <p:cNvPr id="74759" name="Rectangle 7"/>
          <p:cNvSpPr>
            <a:spLocks noGrp="1" noChangeArrowheads="1"/>
          </p:cNvSpPr>
          <p:nvPr>
            <p:ph type="sldNum" sz="quarter" idx="5"/>
          </p:nvPr>
        </p:nvSpPr>
        <p:spPr bwMode="auto">
          <a:xfrm>
            <a:off x="3962400" y="8818563"/>
            <a:ext cx="3033713"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fld id="{7F3A52DF-C0CA-4153-85D2-222A5612A98A}" type="slidenum">
              <a:rPr lang="zh-CN" altLang="en-US"/>
              <a:pPr/>
              <a:t>‹#›</a:t>
            </a:fld>
            <a:endParaRPr lang="en-US" altLang="zh-CN"/>
          </a:p>
        </p:txBody>
      </p:sp>
    </p:spTree>
    <p:extLst>
      <p:ext uri="{BB962C8B-B14F-4D97-AF65-F5344CB8AC3E}">
        <p14:creationId xmlns:p14="http://schemas.microsoft.com/office/powerpoint/2010/main" val="2857041524"/>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404813" y="696913"/>
            <a:ext cx="6188075" cy="3481387"/>
          </a:xfrm>
          <a:ln/>
        </p:spPr>
      </p:sp>
      <p:sp>
        <p:nvSpPr>
          <p:cNvPr id="13312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dirty="0"/>
              <a:t>Hello everyone, today I’ll give a lecture about my comprehensive exam thesis exploring and addressing security vulnerabilities in mobile networks.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1"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1"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dirty="0"/>
              <a:t>Exploring and Addressing Security Vulnerabilities in Wireless and Mobile Networks</a:t>
            </a:r>
            <a:endParaRPr lang="en-US" altLang="zh-CN" dirty="0">
              <a:solidFill>
                <a:srgbClr val="1E9242"/>
              </a:solidFill>
              <a:latin typeface="Arial Rounded MT Bold" pitchFamily="34" charset="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solidFill>
                <a:srgbClr val="1E9242"/>
              </a:solidFill>
              <a:latin typeface="Arial Rounded MT Bold" pitchFamily="34" charset="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solidFill>
                  <a:srgbClr val="1E9242"/>
                </a:solidFill>
                <a:latin typeface="Arial Rounded MT Bold" pitchFamily="34" charset="0"/>
                <a:ea typeface="宋体" charset="-122"/>
              </a:rPr>
              <a:t>with an emphasis on cellular networks and Wi-Fi networks</a:t>
            </a:r>
          </a:p>
        </p:txBody>
      </p:sp>
      <p:sp>
        <p:nvSpPr>
          <p:cNvPr id="2" name="Slide Number Placeholder 1">
            <a:extLst>
              <a:ext uri="{FF2B5EF4-FFF2-40B4-BE49-F238E27FC236}">
                <a16:creationId xmlns:a16="http://schemas.microsoft.com/office/drawing/2014/main" id="{8708BABC-5294-4C38-B863-4164A8527A6F}"/>
              </a:ext>
            </a:extLst>
          </p:cNvPr>
          <p:cNvSpPr>
            <a:spLocks noGrp="1"/>
          </p:cNvSpPr>
          <p:nvPr>
            <p:ph type="sldNum" sz="quarter" idx="5"/>
          </p:nvPr>
        </p:nvSpPr>
        <p:spPr/>
        <p:txBody>
          <a:bodyPr/>
          <a:lstStyle/>
          <a:p>
            <a:fld id="{7F3A52DF-C0CA-4153-85D2-222A5612A98A}" type="slidenum">
              <a:rPr lang="zh-CN" altLang="en-US" smtClean="0"/>
              <a:pPr/>
              <a:t>1</a:t>
            </a:fld>
            <a:endParaRPr lang="en-US" altLang="zh-CN"/>
          </a:p>
        </p:txBody>
      </p:sp>
    </p:spTree>
    <p:extLst>
      <p:ext uri="{BB962C8B-B14F-4D97-AF65-F5344CB8AC3E}">
        <p14:creationId xmlns:p14="http://schemas.microsoft.com/office/powerpoint/2010/main" val="1334026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 cellular IoT service is merged on the existing 4G LTE network, the charging plan for cellular IoT is different from non-IoT devices due to its limited use scenarios. For instance, we usually need to pay 40 dollars per month for a smartphone, whereas IoT devices such as smartwatch only cost 10 dollars.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thus naturally has a critical question. (click) Does the existing network infrastructure serving conventional non-IoT devices be able to well support those low-profile IoT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Unfortunately, the answer is No.</a:t>
            </a:r>
          </a:p>
          <a:p>
            <a:endParaRPr lang="en-US" dirty="0"/>
          </a:p>
        </p:txBody>
      </p:sp>
      <p:sp>
        <p:nvSpPr>
          <p:cNvPr id="4" name="Slide Number Placeholder 3">
            <a:extLst>
              <a:ext uri="{FF2B5EF4-FFF2-40B4-BE49-F238E27FC236}">
                <a16:creationId xmlns:a16="http://schemas.microsoft.com/office/drawing/2014/main" id="{CE1CEC44-8218-4032-8441-4972D53FD8F8}"/>
              </a:ext>
            </a:extLst>
          </p:cNvPr>
          <p:cNvSpPr>
            <a:spLocks noGrp="1"/>
          </p:cNvSpPr>
          <p:nvPr>
            <p:ph type="sldNum" sz="quarter" idx="5"/>
          </p:nvPr>
        </p:nvSpPr>
        <p:spPr/>
        <p:txBody>
          <a:bodyPr/>
          <a:lstStyle/>
          <a:p>
            <a:fld id="{7F3A52DF-C0CA-4153-85D2-222A5612A98A}" type="slidenum">
              <a:rPr lang="zh-CN" altLang="en-US" smtClean="0"/>
              <a:pPr/>
              <a:t>10</a:t>
            </a:fld>
            <a:endParaRPr lang="en-US" altLang="zh-CN"/>
          </a:p>
        </p:txBody>
      </p:sp>
    </p:spTree>
    <p:extLst>
      <p:ext uri="{BB962C8B-B14F-4D97-AF65-F5344CB8AC3E}">
        <p14:creationId xmlns:p14="http://schemas.microsoft.com/office/powerpoint/2010/main" val="4056013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works to study this key problem.</a:t>
            </a:r>
          </a:p>
          <a:p>
            <a:r>
              <a:rPr lang="en-US" dirty="0"/>
              <a:t>In the first work, How Can IoT Services Pose New Security Threats In Operational Cellular Networks? Operators are the victims. In the second work, How Voice Service Threatens Cellular-Connected IoT Devices in the Operational 4G LTE Networks , users are the victims.</a:t>
            </a:r>
          </a:p>
          <a:p>
            <a:r>
              <a:rPr lang="en-US" dirty="0"/>
              <a:t>(Click) In our work, we discovered the charging-related security vulnerabilities and analyzed the root causes in cellular IoT services.</a:t>
            </a:r>
          </a:p>
          <a:p>
            <a:r>
              <a:rPr lang="en-US" dirty="0"/>
              <a:t>(Click) we proposed the proof-of-concept attacks and accessed their real-world impact.</a:t>
            </a:r>
          </a:p>
          <a:p>
            <a:r>
              <a:rPr lang="en-US" dirty="0"/>
              <a:t>(Click) we developed the standard-compliant solutions to attack incentives practically.  </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11</a:t>
            </a:fld>
            <a:endParaRPr lang="en-US" altLang="zh-CN"/>
          </a:p>
        </p:txBody>
      </p:sp>
    </p:spTree>
    <p:extLst>
      <p:ext uri="{BB962C8B-B14F-4D97-AF65-F5344CB8AC3E}">
        <p14:creationId xmlns:p14="http://schemas.microsoft.com/office/powerpoint/2010/main" val="530710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First, let’s take look at the cellular </a:t>
            </a:r>
            <a:r>
              <a:rPr lang="en-US" dirty="0" err="1"/>
              <a:t>iot</a:t>
            </a:r>
            <a:r>
              <a:rPr lang="en-US" dirty="0"/>
              <a:t> architecture. </a:t>
            </a:r>
          </a:p>
          <a:p>
            <a:r>
              <a:rPr lang="en-US" dirty="0"/>
              <a:t>4G LTE consists two major components: RAN and CN.</a:t>
            </a:r>
          </a:p>
          <a:p>
            <a:r>
              <a:rPr lang="en-US" dirty="0"/>
              <a:t>(</a:t>
            </a:r>
            <a:r>
              <a:rPr lang="en-US" altLang="zh-CN" dirty="0"/>
              <a:t>click</a:t>
            </a:r>
            <a:r>
              <a:rPr lang="en-US" dirty="0"/>
              <a:t>) RAN offers various radio specifications to the diversified IoT devices (car connected devices, smart meters, etc.)</a:t>
            </a:r>
          </a:p>
          <a:p>
            <a:r>
              <a:rPr lang="en-US" dirty="0"/>
              <a:t>(click) Core Network has three planes, which are Management plane, Control plane, and Data plane.</a:t>
            </a:r>
          </a:p>
          <a:p>
            <a:endParaRPr lang="en-US" dirty="0"/>
          </a:p>
        </p:txBody>
      </p:sp>
      <p:sp>
        <p:nvSpPr>
          <p:cNvPr id="4" name="Slide Number Placeholder 3">
            <a:extLst>
              <a:ext uri="{FF2B5EF4-FFF2-40B4-BE49-F238E27FC236}">
                <a16:creationId xmlns:a16="http://schemas.microsoft.com/office/drawing/2014/main" id="{FAC58BE0-10E1-4B7B-9162-94C25C2CAD27}"/>
              </a:ext>
            </a:extLst>
          </p:cNvPr>
          <p:cNvSpPr>
            <a:spLocks noGrp="1"/>
          </p:cNvSpPr>
          <p:nvPr>
            <p:ph type="sldNum" sz="quarter" idx="5"/>
          </p:nvPr>
        </p:nvSpPr>
        <p:spPr/>
        <p:txBody>
          <a:bodyPr/>
          <a:lstStyle/>
          <a:p>
            <a:fld id="{7F3A52DF-C0CA-4153-85D2-222A5612A98A}" type="slidenum">
              <a:rPr lang="zh-CN" altLang="en-US" smtClean="0"/>
              <a:pPr/>
              <a:t>13</a:t>
            </a:fld>
            <a:endParaRPr lang="en-US" altLang="zh-CN"/>
          </a:p>
        </p:txBody>
      </p:sp>
    </p:spTree>
    <p:extLst>
      <p:ext uri="{BB962C8B-B14F-4D97-AF65-F5344CB8AC3E}">
        <p14:creationId xmlns:p14="http://schemas.microsoft.com/office/powerpoint/2010/main" val="265282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Charging Gateway Function and Billing System are used to account for the service amounts consumed by mobile devices and generate their bills. Here the user traffic is reported by 4g gateways</a:t>
            </a:r>
          </a:p>
        </p:txBody>
      </p:sp>
      <p:sp>
        <p:nvSpPr>
          <p:cNvPr id="4" name="Slide Number Placeholder 3">
            <a:extLst>
              <a:ext uri="{FF2B5EF4-FFF2-40B4-BE49-F238E27FC236}">
                <a16:creationId xmlns:a16="http://schemas.microsoft.com/office/drawing/2014/main" id="{C1436AC5-DEAD-47C2-89B0-904C00D102D1}"/>
              </a:ext>
            </a:extLst>
          </p:cNvPr>
          <p:cNvSpPr>
            <a:spLocks noGrp="1"/>
          </p:cNvSpPr>
          <p:nvPr>
            <p:ph type="sldNum" sz="quarter" idx="5"/>
          </p:nvPr>
        </p:nvSpPr>
        <p:spPr/>
        <p:txBody>
          <a:bodyPr/>
          <a:lstStyle/>
          <a:p>
            <a:fld id="{7F3A52DF-C0CA-4153-85D2-222A5612A98A}" type="slidenum">
              <a:rPr lang="zh-CN" altLang="en-US" smtClean="0"/>
              <a:pPr/>
              <a:t>14</a:t>
            </a:fld>
            <a:endParaRPr lang="en-US" altLang="zh-CN"/>
          </a:p>
        </p:txBody>
      </p:sp>
    </p:spTree>
    <p:extLst>
      <p:ext uri="{BB962C8B-B14F-4D97-AF65-F5344CB8AC3E}">
        <p14:creationId xmlns:p14="http://schemas.microsoft.com/office/powerpoint/2010/main" val="2778394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There are two main functions in Control plane.</a:t>
            </a:r>
          </a:p>
          <a:p>
            <a:r>
              <a:rPr lang="en-US" dirty="0"/>
              <a:t>HSS records the IoT devices’ services. </a:t>
            </a:r>
          </a:p>
          <a:p>
            <a:r>
              <a:rPr lang="en-US" dirty="0"/>
              <a:t>MME administrates mobility, authentication, and resource reservation, including the IoT power saving mode.</a:t>
            </a:r>
          </a:p>
          <a:p>
            <a:endParaRPr lang="en-US" dirty="0"/>
          </a:p>
        </p:txBody>
      </p:sp>
      <p:sp>
        <p:nvSpPr>
          <p:cNvPr id="4" name="Slide Number Placeholder 3">
            <a:extLst>
              <a:ext uri="{FF2B5EF4-FFF2-40B4-BE49-F238E27FC236}">
                <a16:creationId xmlns:a16="http://schemas.microsoft.com/office/drawing/2014/main" id="{463D2121-4C52-4788-99FA-BCF8D9086E4E}"/>
              </a:ext>
            </a:extLst>
          </p:cNvPr>
          <p:cNvSpPr>
            <a:spLocks noGrp="1"/>
          </p:cNvSpPr>
          <p:nvPr>
            <p:ph type="sldNum" sz="quarter" idx="5"/>
          </p:nvPr>
        </p:nvSpPr>
        <p:spPr/>
        <p:txBody>
          <a:bodyPr/>
          <a:lstStyle/>
          <a:p>
            <a:fld id="{7F3A52DF-C0CA-4153-85D2-222A5612A98A}" type="slidenum">
              <a:rPr lang="zh-CN" altLang="en-US" smtClean="0"/>
              <a:pPr/>
              <a:t>15</a:t>
            </a:fld>
            <a:endParaRPr lang="en-US" altLang="zh-CN"/>
          </a:p>
        </p:txBody>
      </p:sp>
    </p:spTree>
    <p:extLst>
      <p:ext uri="{BB962C8B-B14F-4D97-AF65-F5344CB8AC3E}">
        <p14:creationId xmlns:p14="http://schemas.microsoft.com/office/powerpoint/2010/main" val="178960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In data plane, Core Network connects RAN, IMS, and Internet via the gateways that forward packets between them.</a:t>
            </a:r>
          </a:p>
          <a:p>
            <a:endParaRPr lang="en-US" dirty="0"/>
          </a:p>
          <a:p>
            <a:endParaRPr lang="en-US" dirty="0"/>
          </a:p>
          <a:p>
            <a:endParaRPr lang="en-US" dirty="0"/>
          </a:p>
          <a:p>
            <a:r>
              <a:rPr lang="en-US" dirty="0"/>
              <a:t>As a result, we can see that the 4G LTE Network architecture for cellular </a:t>
            </a:r>
            <a:r>
              <a:rPr lang="en-US" dirty="0" err="1"/>
              <a:t>iot</a:t>
            </a:r>
            <a:r>
              <a:rPr lang="en-US" dirty="0"/>
              <a:t> is similar to the network architecture for non-</a:t>
            </a:r>
            <a:r>
              <a:rPr lang="en-US" dirty="0" err="1"/>
              <a:t>iot</a:t>
            </a:r>
            <a:r>
              <a:rPr lang="en-US" dirty="0"/>
              <a:t>.</a:t>
            </a:r>
          </a:p>
        </p:txBody>
      </p:sp>
      <p:sp>
        <p:nvSpPr>
          <p:cNvPr id="4" name="Slide Number Placeholder 3">
            <a:extLst>
              <a:ext uri="{FF2B5EF4-FFF2-40B4-BE49-F238E27FC236}">
                <a16:creationId xmlns:a16="http://schemas.microsoft.com/office/drawing/2014/main" id="{44787DF5-DA03-46B4-B551-88B78DDF7ADD}"/>
              </a:ext>
            </a:extLst>
          </p:cNvPr>
          <p:cNvSpPr>
            <a:spLocks noGrp="1"/>
          </p:cNvSpPr>
          <p:nvPr>
            <p:ph type="sldNum" sz="quarter" idx="5"/>
          </p:nvPr>
        </p:nvSpPr>
        <p:spPr/>
        <p:txBody>
          <a:bodyPr/>
          <a:lstStyle/>
          <a:p>
            <a:fld id="{7F3A52DF-C0CA-4153-85D2-222A5612A98A}" type="slidenum">
              <a:rPr lang="zh-CN" altLang="en-US" smtClean="0"/>
              <a:pPr/>
              <a:t>16</a:t>
            </a:fld>
            <a:endParaRPr lang="en-US" altLang="zh-CN"/>
          </a:p>
        </p:txBody>
      </p:sp>
    </p:spTree>
    <p:extLst>
      <p:ext uri="{BB962C8B-B14F-4D97-AF65-F5344CB8AC3E}">
        <p14:creationId xmlns:p14="http://schemas.microsoft.com/office/powerpoint/2010/main" val="315606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introduce the discovered vulnerabilities.</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17</a:t>
            </a:fld>
            <a:endParaRPr lang="en-US" altLang="zh-CN"/>
          </a:p>
        </p:txBody>
      </p:sp>
    </p:spTree>
    <p:extLst>
      <p:ext uri="{BB962C8B-B14F-4D97-AF65-F5344CB8AC3E}">
        <p14:creationId xmlns:p14="http://schemas.microsoft.com/office/powerpoint/2010/main" val="1228203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endParaRPr lang="en-US"/>
          </a:p>
          <a:p>
            <a:r>
              <a:rPr lang="en-US"/>
              <a:t>Our </a:t>
            </a:r>
            <a:r>
              <a:rPr lang="en-US" dirty="0"/>
              <a:t>first finding is that Non-IoT devices can masquerade as IoT ones . We discovered two vulnerabilities caused by the design issues. They show that current security mechanisms for cellular IoT support in the 3GPP standards are not sufficient to secure carriers due to the lack of authentication between UE and carrier.</a:t>
            </a:r>
          </a:p>
          <a:p>
            <a:endParaRPr lang="en-US" dirty="0"/>
          </a:p>
          <a:p>
            <a:endParaRPr lang="en-US" dirty="0"/>
          </a:p>
          <a:p>
            <a:r>
              <a:rPr lang="en-US" dirty="0"/>
              <a:t>Each of vulnerabilities corresponds to a lack of mutual authentication between two parties.</a:t>
            </a:r>
          </a:p>
        </p:txBody>
      </p:sp>
      <p:sp>
        <p:nvSpPr>
          <p:cNvPr id="4" name="Slide Number Placeholder 3">
            <a:extLst>
              <a:ext uri="{FF2B5EF4-FFF2-40B4-BE49-F238E27FC236}">
                <a16:creationId xmlns:a16="http://schemas.microsoft.com/office/drawing/2014/main" id="{80DCA438-4A08-47D4-9E6D-0329C069C638}"/>
              </a:ext>
            </a:extLst>
          </p:cNvPr>
          <p:cNvSpPr>
            <a:spLocks noGrp="1"/>
          </p:cNvSpPr>
          <p:nvPr>
            <p:ph type="sldNum" sz="quarter" idx="5"/>
          </p:nvPr>
        </p:nvSpPr>
        <p:spPr/>
        <p:txBody>
          <a:bodyPr/>
          <a:lstStyle/>
          <a:p>
            <a:fld id="{7F3A52DF-C0CA-4153-85D2-222A5612A98A}" type="slidenum">
              <a:rPr lang="zh-CN" altLang="en-US" smtClean="0"/>
              <a:pPr/>
              <a:t>18</a:t>
            </a:fld>
            <a:endParaRPr lang="en-US" altLang="zh-CN"/>
          </a:p>
        </p:txBody>
      </p:sp>
    </p:spTree>
    <p:extLst>
      <p:ext uri="{BB962C8B-B14F-4D97-AF65-F5344CB8AC3E}">
        <p14:creationId xmlns:p14="http://schemas.microsoft.com/office/powerpoint/2010/main" val="182806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The first vulnerability is that An IoT SIM card can be used for a non-IoT device. It is the design defect of device.</a:t>
            </a:r>
          </a:p>
          <a:p>
            <a:r>
              <a:rPr lang="en-US" dirty="0"/>
              <a:t>(click)</a:t>
            </a:r>
          </a:p>
          <a:p>
            <a:r>
              <a:rPr lang="en-US" dirty="0"/>
              <a:t>We validate this vulnerability by purchase IoT SIM cards used for CAT-4, CAT-1, and CAT-M1 IoT devices. We insert each of them into our test smartphones, properly configure their networking settings, and then restart the phones. Our experimental results on two US operators show that all the smartphones successfully obtain IP addresses from the cellular networks and access the Internet without any issues.</a:t>
            </a:r>
          </a:p>
        </p:txBody>
      </p:sp>
      <p:sp>
        <p:nvSpPr>
          <p:cNvPr id="4" name="Slide Number Placeholder 3">
            <a:extLst>
              <a:ext uri="{FF2B5EF4-FFF2-40B4-BE49-F238E27FC236}">
                <a16:creationId xmlns:a16="http://schemas.microsoft.com/office/drawing/2014/main" id="{2E6E3EEE-D783-4B82-8C12-229E68370A04}"/>
              </a:ext>
            </a:extLst>
          </p:cNvPr>
          <p:cNvSpPr>
            <a:spLocks noGrp="1"/>
          </p:cNvSpPr>
          <p:nvPr>
            <p:ph type="sldNum" sz="quarter" idx="5"/>
          </p:nvPr>
        </p:nvSpPr>
        <p:spPr/>
        <p:txBody>
          <a:bodyPr/>
          <a:lstStyle/>
          <a:p>
            <a:fld id="{7F3A52DF-C0CA-4153-85D2-222A5612A98A}" type="slidenum">
              <a:rPr lang="zh-CN" altLang="en-US" smtClean="0"/>
              <a:pPr/>
              <a:t>19</a:t>
            </a:fld>
            <a:endParaRPr lang="en-US" altLang="zh-CN"/>
          </a:p>
        </p:txBody>
      </p:sp>
    </p:spTree>
    <p:extLst>
      <p:ext uri="{BB962C8B-B14F-4D97-AF65-F5344CB8AC3E}">
        <p14:creationId xmlns:p14="http://schemas.microsoft.com/office/powerpoint/2010/main" val="2644454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The second vulnerability is that the infrastructure is unable to correctly identify IoT and non-IoT devices, which is Design Defect of Infrastructure.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tx1"/>
                </a:solidFill>
              </a:rPr>
              <a:t>We examine that whether the infrastructure can be fooled into thinking that a smartphone is an IoT device. </a:t>
            </a:r>
          </a:p>
          <a:p>
            <a:r>
              <a:rPr lang="en-US" dirty="0"/>
              <a:t>(click)</a:t>
            </a:r>
          </a:p>
          <a:p>
            <a:r>
              <a:rPr lang="en-US" dirty="0"/>
              <a:t>First, we study the existing identification method. both operators can correctly identify connected non-IoT or IoT devices and show the device information on their web pages. How operators identify the connected devices? </a:t>
            </a:r>
          </a:p>
          <a:p>
            <a:r>
              <a:rPr lang="en-US" dirty="0"/>
              <a:t>(click)</a:t>
            </a:r>
          </a:p>
          <a:p>
            <a:r>
              <a:rPr lang="en-US" dirty="0"/>
              <a:t>By analyzing the control plane trace, we found that the infrastructure identifies a connected device by the IMEI carried in the identity response message sending from the device.  </a:t>
            </a:r>
          </a:p>
        </p:txBody>
      </p:sp>
      <p:sp>
        <p:nvSpPr>
          <p:cNvPr id="4" name="Slide Number Placeholder 3">
            <a:extLst>
              <a:ext uri="{FF2B5EF4-FFF2-40B4-BE49-F238E27FC236}">
                <a16:creationId xmlns:a16="http://schemas.microsoft.com/office/drawing/2014/main" id="{A7A981C4-DBA9-48BB-89AB-B6A320AB06FE}"/>
              </a:ext>
            </a:extLst>
          </p:cNvPr>
          <p:cNvSpPr>
            <a:spLocks noGrp="1"/>
          </p:cNvSpPr>
          <p:nvPr>
            <p:ph type="sldNum" sz="quarter" idx="5"/>
          </p:nvPr>
        </p:nvSpPr>
        <p:spPr/>
        <p:txBody>
          <a:bodyPr/>
          <a:lstStyle/>
          <a:p>
            <a:fld id="{7F3A52DF-C0CA-4153-85D2-222A5612A98A}" type="slidenum">
              <a:rPr lang="zh-CN" altLang="en-US" smtClean="0"/>
              <a:pPr/>
              <a:t>20</a:t>
            </a:fld>
            <a:endParaRPr lang="en-US" altLang="zh-CN"/>
          </a:p>
        </p:txBody>
      </p:sp>
    </p:spTree>
    <p:extLst>
      <p:ext uri="{BB962C8B-B14F-4D97-AF65-F5344CB8AC3E}">
        <p14:creationId xmlns:p14="http://schemas.microsoft.com/office/powerpoint/2010/main" val="1059095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First of all, I would really appreciate professors for serving on my committee! Thank you </a:t>
            </a:r>
            <a:r>
              <a:rPr lang="en-US" altLang="zh-CN" dirty="0"/>
              <a:t>very much</a:t>
            </a:r>
            <a:r>
              <a:rPr lang="en-US" dirty="0"/>
              <a:t>!</a:t>
            </a:r>
          </a:p>
        </p:txBody>
      </p:sp>
      <p:sp>
        <p:nvSpPr>
          <p:cNvPr id="4" name="Slide Number Placeholder 3">
            <a:extLst>
              <a:ext uri="{FF2B5EF4-FFF2-40B4-BE49-F238E27FC236}">
                <a16:creationId xmlns:a16="http://schemas.microsoft.com/office/drawing/2014/main" id="{0606A9E1-4CE4-4DE4-942E-FFD0CD94F066}"/>
              </a:ext>
            </a:extLst>
          </p:cNvPr>
          <p:cNvSpPr>
            <a:spLocks noGrp="1"/>
          </p:cNvSpPr>
          <p:nvPr>
            <p:ph type="sldNum" sz="quarter" idx="5"/>
          </p:nvPr>
        </p:nvSpPr>
        <p:spPr/>
        <p:txBody>
          <a:bodyPr/>
          <a:lstStyle/>
          <a:p>
            <a:fld id="{7F3A52DF-C0CA-4153-85D2-222A5612A98A}" type="slidenum">
              <a:rPr lang="zh-CN" altLang="en-US" smtClean="0"/>
              <a:pPr/>
              <a:t>2</a:t>
            </a:fld>
            <a:endParaRPr lang="en-US" altLang="zh-CN"/>
          </a:p>
        </p:txBody>
      </p:sp>
    </p:spTree>
    <p:extLst>
      <p:ext uri="{BB962C8B-B14F-4D97-AF65-F5344CB8AC3E}">
        <p14:creationId xmlns:p14="http://schemas.microsoft.com/office/powerpoint/2010/main" val="1127636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We next make a IMEI spoofing on a smartphone. We replace the smartphone’s IMEI with a IoT device’s IMEI via the EFS tool. Then, we can see that the operator shows the smartphone is recognized as an IoT device.</a:t>
            </a:r>
          </a:p>
        </p:txBody>
      </p:sp>
      <p:sp>
        <p:nvSpPr>
          <p:cNvPr id="4" name="Slide Number Placeholder 3">
            <a:extLst>
              <a:ext uri="{FF2B5EF4-FFF2-40B4-BE49-F238E27FC236}">
                <a16:creationId xmlns:a16="http://schemas.microsoft.com/office/drawing/2014/main" id="{7DC1100B-DDF1-4D95-BB68-5AFBE7DA97F0}"/>
              </a:ext>
            </a:extLst>
          </p:cNvPr>
          <p:cNvSpPr>
            <a:spLocks noGrp="1"/>
          </p:cNvSpPr>
          <p:nvPr>
            <p:ph type="sldNum" sz="quarter" idx="5"/>
          </p:nvPr>
        </p:nvSpPr>
        <p:spPr/>
        <p:txBody>
          <a:bodyPr/>
          <a:lstStyle/>
          <a:p>
            <a:fld id="{7F3A52DF-C0CA-4153-85D2-222A5612A98A}" type="slidenum">
              <a:rPr lang="zh-CN" altLang="en-US" smtClean="0"/>
              <a:pPr/>
              <a:t>21</a:t>
            </a:fld>
            <a:endParaRPr lang="en-US" altLang="zh-CN"/>
          </a:p>
        </p:txBody>
      </p:sp>
    </p:spTree>
    <p:extLst>
      <p:ext uri="{BB962C8B-B14F-4D97-AF65-F5344CB8AC3E}">
        <p14:creationId xmlns:p14="http://schemas.microsoft.com/office/powerpoint/2010/main" val="306174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The second finding is that there is no limitation imposed on IoT data service.</a:t>
            </a:r>
          </a:p>
          <a:p>
            <a:endParaRPr lang="en-US" dirty="0"/>
          </a:p>
          <a:p>
            <a:endParaRPr lang="en-US" dirty="0"/>
          </a:p>
          <a:p>
            <a:r>
              <a:rPr lang="en-US" dirty="0"/>
              <a:t>The answer is expected to be yes when the infrastructure offers differential data services to IoT and non-IoT devices. However, this is not the case for the tested carriers. We thus find vulnerability 3.</a:t>
            </a:r>
          </a:p>
        </p:txBody>
      </p:sp>
      <p:sp>
        <p:nvSpPr>
          <p:cNvPr id="4" name="Slide Number Placeholder 3">
            <a:extLst>
              <a:ext uri="{FF2B5EF4-FFF2-40B4-BE49-F238E27FC236}">
                <a16:creationId xmlns:a16="http://schemas.microsoft.com/office/drawing/2014/main" id="{FE6AC87A-CEFD-4E68-BCBB-0EACB8B7A7B5}"/>
              </a:ext>
            </a:extLst>
          </p:cNvPr>
          <p:cNvSpPr>
            <a:spLocks noGrp="1"/>
          </p:cNvSpPr>
          <p:nvPr>
            <p:ph type="sldNum" sz="quarter" idx="5"/>
          </p:nvPr>
        </p:nvSpPr>
        <p:spPr/>
        <p:txBody>
          <a:bodyPr/>
          <a:lstStyle/>
          <a:p>
            <a:fld id="{7F3A52DF-C0CA-4153-85D2-222A5612A98A}" type="slidenum">
              <a:rPr lang="zh-CN" altLang="en-US" smtClean="0"/>
              <a:pPr/>
              <a:t>22</a:t>
            </a:fld>
            <a:endParaRPr lang="en-US" altLang="zh-CN"/>
          </a:p>
        </p:txBody>
      </p:sp>
    </p:spTree>
    <p:extLst>
      <p:ext uri="{BB962C8B-B14F-4D97-AF65-F5344CB8AC3E}">
        <p14:creationId xmlns:p14="http://schemas.microsoft.com/office/powerpoint/2010/main" val="1671932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Thus, the third vulnerability is that the </a:t>
            </a:r>
            <a:r>
              <a:rPr lang="en-US" dirty="0" err="1"/>
              <a:t>The</a:t>
            </a:r>
            <a:r>
              <a:rPr lang="en-US" dirty="0"/>
              <a:t> infrastructure does not impose any restrictions on IoT data services, which is the operational slip of infrastructure.</a:t>
            </a:r>
          </a:p>
          <a:p>
            <a:r>
              <a:rPr lang="en-US" dirty="0"/>
              <a:t>(click)</a:t>
            </a:r>
          </a:p>
          <a:p>
            <a:r>
              <a:rPr lang="en-US" dirty="0"/>
              <a:t>We validate this vulnerability by </a:t>
            </a:r>
            <a:r>
              <a:rPr lang="en-US" dirty="0">
                <a:latin typeface="Arial Rounded MT Bold" pitchFamily="34" charset="0"/>
              </a:rPr>
              <a:t>Using </a:t>
            </a:r>
            <a:r>
              <a:rPr lang="en-US" dirty="0" err="1">
                <a:latin typeface="Arial Rounded MT Bold" pitchFamily="34" charset="0"/>
              </a:rPr>
              <a:t>iPerf</a:t>
            </a:r>
            <a:r>
              <a:rPr lang="en-US" dirty="0">
                <a:latin typeface="Arial Rounded MT Bold" pitchFamily="34" charset="0"/>
              </a:rPr>
              <a:t> to examine TCP throughput performance on three devices, an IoT device with a IoT sim, a smartphone with a non-IoT sim, and a smartphone spoofing the IoT device’s IMEI with an IoT SIM card.  </a:t>
            </a:r>
            <a:r>
              <a:rPr lang="en-US" dirty="0"/>
              <a:t> </a:t>
            </a:r>
          </a:p>
        </p:txBody>
      </p:sp>
      <p:sp>
        <p:nvSpPr>
          <p:cNvPr id="4" name="Slide Number Placeholder 3">
            <a:extLst>
              <a:ext uri="{FF2B5EF4-FFF2-40B4-BE49-F238E27FC236}">
                <a16:creationId xmlns:a16="http://schemas.microsoft.com/office/drawing/2014/main" id="{09AFD833-3AE6-4589-B7ED-F03625241AAE}"/>
              </a:ext>
            </a:extLst>
          </p:cNvPr>
          <p:cNvSpPr>
            <a:spLocks noGrp="1"/>
          </p:cNvSpPr>
          <p:nvPr>
            <p:ph type="sldNum" sz="quarter" idx="5"/>
          </p:nvPr>
        </p:nvSpPr>
        <p:spPr/>
        <p:txBody>
          <a:bodyPr/>
          <a:lstStyle/>
          <a:p>
            <a:fld id="{7F3A52DF-C0CA-4153-85D2-222A5612A98A}" type="slidenum">
              <a:rPr lang="zh-CN" altLang="en-US" smtClean="0"/>
              <a:pPr/>
              <a:t>23</a:t>
            </a:fld>
            <a:endParaRPr lang="en-US" altLang="zh-CN"/>
          </a:p>
        </p:txBody>
      </p:sp>
    </p:spTree>
    <p:extLst>
      <p:ext uri="{BB962C8B-B14F-4D97-AF65-F5344CB8AC3E}">
        <p14:creationId xmlns:p14="http://schemas.microsoft.com/office/powerpoint/2010/main" val="66697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As shown in the figure, three devices have comparable performance on the uplink and downlink rate on both carriers.</a:t>
            </a:r>
          </a:p>
          <a:p>
            <a:r>
              <a:rPr lang="en-US" dirty="0"/>
              <a:t>(click)</a:t>
            </a:r>
          </a:p>
          <a:p>
            <a:r>
              <a:rPr lang="en-US" dirty="0"/>
              <a:t>So, networks do not enforce any noticeable restrictions on IoT devices in terms of data transmission rates.</a:t>
            </a:r>
          </a:p>
        </p:txBody>
      </p:sp>
      <p:sp>
        <p:nvSpPr>
          <p:cNvPr id="4" name="Slide Number Placeholder 3">
            <a:extLst>
              <a:ext uri="{FF2B5EF4-FFF2-40B4-BE49-F238E27FC236}">
                <a16:creationId xmlns:a16="http://schemas.microsoft.com/office/drawing/2014/main" id="{077218C0-8A0B-433F-A706-FF746F483431}"/>
              </a:ext>
            </a:extLst>
          </p:cNvPr>
          <p:cNvSpPr>
            <a:spLocks noGrp="1"/>
          </p:cNvSpPr>
          <p:nvPr>
            <p:ph type="sldNum" sz="quarter" idx="5"/>
          </p:nvPr>
        </p:nvSpPr>
        <p:spPr/>
        <p:txBody>
          <a:bodyPr/>
          <a:lstStyle/>
          <a:p>
            <a:fld id="{7F3A52DF-C0CA-4153-85D2-222A5612A98A}" type="slidenum">
              <a:rPr lang="zh-CN" altLang="en-US" smtClean="0"/>
              <a:pPr/>
              <a:t>24</a:t>
            </a:fld>
            <a:endParaRPr lang="en-US" altLang="zh-CN"/>
          </a:p>
        </p:txBody>
      </p:sp>
    </p:spTree>
    <p:extLst>
      <p:ext uri="{BB962C8B-B14F-4D97-AF65-F5344CB8AC3E}">
        <p14:creationId xmlns:p14="http://schemas.microsoft.com/office/powerpoint/2010/main" val="2333880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Current carriers offer cheaper device access fees to some IoT devices due to their limited use scenarios. However, this is not the case for the tested carriers. Finding 3 is that There Is No Limitation on Cellular IoT Use Scenarios.</a:t>
            </a:r>
          </a:p>
          <a:p>
            <a:endParaRPr lang="en-US" dirty="0"/>
          </a:p>
          <a:p>
            <a:endParaRPr lang="en-US" dirty="0"/>
          </a:p>
          <a:p>
            <a:r>
              <a:rPr lang="en-US" dirty="0"/>
              <a:t>We thus find vulnerability 4.</a:t>
            </a:r>
          </a:p>
        </p:txBody>
      </p:sp>
      <p:sp>
        <p:nvSpPr>
          <p:cNvPr id="4" name="Slide Number Placeholder 3">
            <a:extLst>
              <a:ext uri="{FF2B5EF4-FFF2-40B4-BE49-F238E27FC236}">
                <a16:creationId xmlns:a16="http://schemas.microsoft.com/office/drawing/2014/main" id="{5DD19F84-91F7-4960-B830-59093F72AEC2}"/>
              </a:ext>
            </a:extLst>
          </p:cNvPr>
          <p:cNvSpPr>
            <a:spLocks noGrp="1"/>
          </p:cNvSpPr>
          <p:nvPr>
            <p:ph type="sldNum" sz="quarter" idx="5"/>
          </p:nvPr>
        </p:nvSpPr>
        <p:spPr/>
        <p:txBody>
          <a:bodyPr/>
          <a:lstStyle/>
          <a:p>
            <a:fld id="{7F3A52DF-C0CA-4153-85D2-222A5612A98A}" type="slidenum">
              <a:rPr lang="zh-CN" altLang="en-US" smtClean="0"/>
              <a:pPr/>
              <a:t>25</a:t>
            </a:fld>
            <a:endParaRPr lang="en-US" altLang="zh-CN"/>
          </a:p>
        </p:txBody>
      </p:sp>
    </p:spTree>
    <p:extLst>
      <p:ext uri="{BB962C8B-B14F-4D97-AF65-F5344CB8AC3E}">
        <p14:creationId xmlns:p14="http://schemas.microsoft.com/office/powerpoint/2010/main" val="784080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It is the fourth vulnerability. The infrastructure is unable to confine IoT devices to their pre-defined use scenarios. It is Operational Slip/Implementation of Infrastructure.</a:t>
            </a:r>
          </a:p>
          <a:p>
            <a:r>
              <a:rPr lang="en-US" dirty="0"/>
              <a:t>(click)</a:t>
            </a:r>
          </a:p>
          <a:p>
            <a:r>
              <a:rPr lang="en-US" dirty="0">
                <a:solidFill>
                  <a:schemeClr val="tx1"/>
                </a:solidFill>
                <a:latin typeface="Arial Rounded MT Bold" pitchFamily="34" charset="0"/>
              </a:rPr>
              <a:t>We validate this vulnerability on two types of popular IoT devices: car-connected mobile hotspots and smartwatches.</a:t>
            </a:r>
          </a:p>
        </p:txBody>
      </p:sp>
      <p:sp>
        <p:nvSpPr>
          <p:cNvPr id="4" name="Slide Number Placeholder 3">
            <a:extLst>
              <a:ext uri="{FF2B5EF4-FFF2-40B4-BE49-F238E27FC236}">
                <a16:creationId xmlns:a16="http://schemas.microsoft.com/office/drawing/2014/main" id="{6E387812-C7F6-40A2-848F-42707243653A}"/>
              </a:ext>
            </a:extLst>
          </p:cNvPr>
          <p:cNvSpPr>
            <a:spLocks noGrp="1"/>
          </p:cNvSpPr>
          <p:nvPr>
            <p:ph type="sldNum" sz="quarter" idx="5"/>
          </p:nvPr>
        </p:nvSpPr>
        <p:spPr/>
        <p:txBody>
          <a:bodyPr/>
          <a:lstStyle/>
          <a:p>
            <a:fld id="{7F3A52DF-C0CA-4153-85D2-222A5612A98A}" type="slidenum">
              <a:rPr lang="zh-CN" altLang="en-US" smtClean="0"/>
              <a:pPr/>
              <a:t>26</a:t>
            </a:fld>
            <a:endParaRPr lang="en-US" altLang="zh-CN"/>
          </a:p>
        </p:txBody>
      </p:sp>
    </p:spTree>
    <p:extLst>
      <p:ext uri="{BB962C8B-B14F-4D97-AF65-F5344CB8AC3E}">
        <p14:creationId xmlns:p14="http://schemas.microsoft.com/office/powerpoint/2010/main" val="1570657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For car-connected hotspot</a:t>
            </a:r>
          </a:p>
          <a:p>
            <a:r>
              <a:rPr lang="en-US" dirty="0"/>
              <a:t>(click)</a:t>
            </a:r>
          </a:p>
          <a:p>
            <a:r>
              <a:rPr lang="en-US" dirty="0"/>
              <a:t>It is not limited to only vehicles.</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A car-connected hotspot can continue to be used outside vehicles.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We build such a power supply that can generate a 12V DC current with a power bank and a voltage regulator that can successfully power the car-connected hotspot.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We connect a Wi-Fi client to the hotspot and use the client to keep generating traffic to/from the Internet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rgbClr val="008000"/>
                </a:solidFill>
                <a:highlight>
                  <a:srgbClr val="FFFF00"/>
                </a:highlight>
                <a:latin typeface="Arial Rounded MT Bold" pitchFamily="34" charset="0"/>
              </a:rPr>
              <a:t>Our experiment result shows that the traffic is not interrupted for a whole day!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86BFED58-4CE7-4013-BA90-3F5CA0A7418C}"/>
              </a:ext>
            </a:extLst>
          </p:cNvPr>
          <p:cNvSpPr>
            <a:spLocks noGrp="1"/>
          </p:cNvSpPr>
          <p:nvPr>
            <p:ph type="sldNum" sz="quarter" idx="5"/>
          </p:nvPr>
        </p:nvSpPr>
        <p:spPr/>
        <p:txBody>
          <a:bodyPr/>
          <a:lstStyle/>
          <a:p>
            <a:fld id="{7F3A52DF-C0CA-4153-85D2-222A5612A98A}" type="slidenum">
              <a:rPr lang="zh-CN" altLang="en-US" smtClean="0"/>
              <a:pPr/>
              <a:t>27</a:t>
            </a:fld>
            <a:endParaRPr lang="en-US" altLang="zh-CN"/>
          </a:p>
        </p:txBody>
      </p:sp>
    </p:spTree>
    <p:extLst>
      <p:ext uri="{BB962C8B-B14F-4D97-AF65-F5344CB8AC3E}">
        <p14:creationId xmlns:p14="http://schemas.microsoft.com/office/powerpoint/2010/main" val="159648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solidFill>
                  <a:srgbClr val="0070C0"/>
                </a:solidFill>
              </a:rPr>
              <a:t>For smartwatch.</a:t>
            </a:r>
          </a:p>
          <a:p>
            <a:r>
              <a:rPr lang="en-US" dirty="0">
                <a:solidFill>
                  <a:srgbClr val="0070C0"/>
                </a:solidFill>
              </a:rPr>
              <a:t>(click)</a:t>
            </a:r>
          </a:p>
          <a:p>
            <a:r>
              <a:rPr lang="en-US" dirty="0">
                <a:solidFill>
                  <a:srgbClr val="0070C0"/>
                </a:solidFill>
              </a:rPr>
              <a:t>It is Not Constrained by Hardware or Software. Network is not able to forbid smartphone’s packets forwarded by the smartwatch.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rgbClr val="0070C0"/>
                </a:solidFill>
              </a:rPr>
              <a:t>A data forwarding application on the smartwatch is developed. It first receives the smartphone’s data packets from the Wi-Fi interface and sends them to our external UDP server on the Internet through the cellular network interface.</a:t>
            </a:r>
          </a:p>
          <a:p>
            <a:r>
              <a:rPr lang="en-US" dirty="0">
                <a:solidFill>
                  <a:srgbClr val="0070C0"/>
                </a:solidFill>
              </a:rPr>
              <a:t>(Click)</a:t>
            </a:r>
          </a:p>
          <a:p>
            <a:r>
              <a:rPr lang="en-US" dirty="0">
                <a:solidFill>
                  <a:srgbClr val="0070C0"/>
                </a:solidFill>
              </a:rPr>
              <a:t>When we run the data forwarding application on the smartwatch, All the transmitted packets are received by our Internet server. No restrictions from two examinate carrier networks are observed for this usage.</a:t>
            </a:r>
          </a:p>
          <a:p>
            <a:endParaRPr lang="en-US" dirty="0">
              <a:solidFill>
                <a:srgbClr val="0070C0"/>
              </a:solidFill>
            </a:endParaRPr>
          </a:p>
          <a:p>
            <a:endParaRPr lang="en-US" dirty="0">
              <a:solidFill>
                <a:srgbClr val="0070C0"/>
              </a:solidFill>
            </a:endParaRPr>
          </a:p>
        </p:txBody>
      </p:sp>
      <p:sp>
        <p:nvSpPr>
          <p:cNvPr id="4" name="Slide Number Placeholder 3">
            <a:extLst>
              <a:ext uri="{FF2B5EF4-FFF2-40B4-BE49-F238E27FC236}">
                <a16:creationId xmlns:a16="http://schemas.microsoft.com/office/drawing/2014/main" id="{C031C6EF-1F11-4E56-BA0C-20608285A796}"/>
              </a:ext>
            </a:extLst>
          </p:cNvPr>
          <p:cNvSpPr>
            <a:spLocks noGrp="1"/>
          </p:cNvSpPr>
          <p:nvPr>
            <p:ph type="sldNum" sz="quarter" idx="5"/>
          </p:nvPr>
        </p:nvSpPr>
        <p:spPr/>
        <p:txBody>
          <a:bodyPr/>
          <a:lstStyle/>
          <a:p>
            <a:fld id="{7F3A52DF-C0CA-4153-85D2-222A5612A98A}" type="slidenum">
              <a:rPr lang="zh-CN" altLang="en-US" smtClean="0"/>
              <a:pPr/>
              <a:t>28</a:t>
            </a:fld>
            <a:endParaRPr lang="en-US" altLang="zh-CN"/>
          </a:p>
        </p:txBody>
      </p:sp>
    </p:spTree>
    <p:extLst>
      <p:ext uri="{BB962C8B-B14F-4D97-AF65-F5344CB8AC3E}">
        <p14:creationId xmlns:p14="http://schemas.microsoft.com/office/powerpoint/2010/main" val="1775034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Finding 4 is that IoT Service has improper charging function on IoT devices.</a:t>
            </a:r>
          </a:p>
        </p:txBody>
      </p:sp>
      <p:sp>
        <p:nvSpPr>
          <p:cNvPr id="4" name="Slide Number Placeholder 3">
            <a:extLst>
              <a:ext uri="{FF2B5EF4-FFF2-40B4-BE49-F238E27FC236}">
                <a16:creationId xmlns:a16="http://schemas.microsoft.com/office/drawing/2014/main" id="{916EC964-53F1-46E6-A3D8-1AEA9ADC8F9E}"/>
              </a:ext>
            </a:extLst>
          </p:cNvPr>
          <p:cNvSpPr>
            <a:spLocks noGrp="1"/>
          </p:cNvSpPr>
          <p:nvPr>
            <p:ph type="sldNum" sz="quarter" idx="5"/>
          </p:nvPr>
        </p:nvSpPr>
        <p:spPr/>
        <p:txBody>
          <a:bodyPr/>
          <a:lstStyle/>
          <a:p>
            <a:fld id="{7F3A52DF-C0CA-4153-85D2-222A5612A98A}" type="slidenum">
              <a:rPr lang="zh-CN" altLang="en-US" smtClean="0"/>
              <a:pPr/>
              <a:t>29</a:t>
            </a:fld>
            <a:endParaRPr lang="en-US" altLang="zh-CN"/>
          </a:p>
        </p:txBody>
      </p:sp>
    </p:spTree>
    <p:extLst>
      <p:ext uri="{BB962C8B-B14F-4D97-AF65-F5344CB8AC3E}">
        <p14:creationId xmlns:p14="http://schemas.microsoft.com/office/powerpoint/2010/main" val="3831576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Conventional charging function operates on a per-bearer basis; however, some IoT devices cannot support that.</a:t>
            </a:r>
          </a:p>
          <a:p>
            <a:r>
              <a:rPr lang="en-US" dirty="0"/>
              <a:t>For the smartphone on 4g </a:t>
            </a:r>
            <a:r>
              <a:rPr lang="en-US" dirty="0" err="1"/>
              <a:t>lte</a:t>
            </a:r>
            <a:r>
              <a:rPr lang="en-US" dirty="0"/>
              <a:t> network, it can have multiple bearers for different purposes. For example, (click) there is one bearer for VoLTE voice service. (click) there is also a bearer for the data service. (click) Different services have different charging mechanisms: time-based charging, (click) volume-based charging</a:t>
            </a:r>
          </a:p>
          <a:p>
            <a:endParaRPr lang="en-US" dirty="0"/>
          </a:p>
          <a:p>
            <a:r>
              <a:rPr lang="en-US" dirty="0"/>
              <a:t>However, IoT devices may have hardware limitation that only one bearer can be supported or IoT devices are unable to always keep multiple bearers. (click) (click)  Normally, a single bearer of IoT device may server both VoLTE service and mobile data services. Without carefully examining the charging functions for IoT devices, this vulnerability may cause the monetary loss.</a:t>
            </a:r>
          </a:p>
          <a:p>
            <a:endParaRPr lang="en-US" dirty="0"/>
          </a:p>
        </p:txBody>
      </p:sp>
      <p:sp>
        <p:nvSpPr>
          <p:cNvPr id="4" name="Slide Number Placeholder 3">
            <a:extLst>
              <a:ext uri="{FF2B5EF4-FFF2-40B4-BE49-F238E27FC236}">
                <a16:creationId xmlns:a16="http://schemas.microsoft.com/office/drawing/2014/main" id="{DD3EDAA3-B905-4533-8C89-68886AAC1741}"/>
              </a:ext>
            </a:extLst>
          </p:cNvPr>
          <p:cNvSpPr>
            <a:spLocks noGrp="1"/>
          </p:cNvSpPr>
          <p:nvPr>
            <p:ph type="sldNum" sz="quarter" idx="5"/>
          </p:nvPr>
        </p:nvSpPr>
        <p:spPr/>
        <p:txBody>
          <a:bodyPr/>
          <a:lstStyle/>
          <a:p>
            <a:fld id="{7F3A52DF-C0CA-4153-85D2-222A5612A98A}" type="slidenum">
              <a:rPr lang="zh-CN" altLang="en-US" smtClean="0"/>
              <a:pPr/>
              <a:t>30</a:t>
            </a:fld>
            <a:endParaRPr lang="en-US" altLang="zh-CN"/>
          </a:p>
        </p:txBody>
      </p:sp>
    </p:spTree>
    <p:extLst>
      <p:ext uri="{BB962C8B-B14F-4D97-AF65-F5344CB8AC3E}">
        <p14:creationId xmlns:p14="http://schemas.microsoft.com/office/powerpoint/2010/main" val="122225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any design defects, operational slips, implementation issues can lead to serious negative impacts on the cellular network. </a:t>
            </a:r>
          </a:p>
          <a:p>
            <a:r>
              <a:rPr lang="en-US" dirty="0"/>
              <a:t>(click) My security research focuses on two key services, mobile data service and the voice service. Nowadays, more and more people contact friends via apps. Thus, my research does not include the text services.</a:t>
            </a:r>
          </a:p>
          <a:p>
            <a:r>
              <a:rPr lang="en-US" dirty="0"/>
              <a:t>(click) For data services, some state-of-the-art papers published in CCS have carefully studied the data service on the smartphone. Different from them, my security research targets on the data service specific for the IoT device. Due to the design of IoT, the data service on IoT is different from the data service on the non-IoT device.  </a:t>
            </a:r>
          </a:p>
          <a:p>
            <a:r>
              <a:rPr lang="en-US" dirty="0"/>
              <a:t>(click) For voice service, the academia has studied some c</a:t>
            </a:r>
            <a:r>
              <a:rPr lang="en-US" altLang="zh-CN" dirty="0"/>
              <a:t>ommon voice technologies including</a:t>
            </a:r>
            <a:r>
              <a:rPr lang="en-US" dirty="0"/>
              <a:t> CS Fallback and VoLTE. My research target focuses on another new released technology VoWiFi. To the best of our knowledge, our VoWiFi work was the first work to study VoWiFi and won a Google Security Award.</a:t>
            </a:r>
          </a:p>
          <a:p>
            <a:endParaRPr lang="en-US" dirty="0"/>
          </a:p>
          <a:p>
            <a:endParaRPr lang="en-US" dirty="0"/>
          </a:p>
          <a:p>
            <a:r>
              <a:rPr lang="en-US" dirty="0"/>
              <a:t>Voice based (IMS server) (VoWiFi can be extended to 4G/5G)</a:t>
            </a:r>
          </a:p>
          <a:p>
            <a:r>
              <a:rPr lang="en-US" dirty="0"/>
              <a:t>Data based</a:t>
            </a:r>
          </a:p>
          <a:p>
            <a:r>
              <a:rPr lang="en-US" dirty="0"/>
              <a:t>Text based. Little people are using it.</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3</a:t>
            </a:fld>
            <a:endParaRPr lang="en-US" altLang="zh-CN"/>
          </a:p>
        </p:txBody>
      </p:sp>
    </p:spTree>
    <p:extLst>
      <p:ext uri="{BB962C8B-B14F-4D97-AF65-F5344CB8AC3E}">
        <p14:creationId xmlns:p14="http://schemas.microsoft.com/office/powerpoint/2010/main" val="2439098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Next, we show the bearers on the smartphone and the smartwatch.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shows two screen captures of the network interface of our test smartphone and smartwatch in the same location.</a:t>
            </a:r>
          </a:p>
          <a:p>
            <a:r>
              <a:rPr lang="en-US" dirty="0"/>
              <a:t>(click)</a:t>
            </a:r>
          </a:p>
          <a:p>
            <a:r>
              <a:rPr lang="en-US" dirty="0"/>
              <a:t>As introduced before, a VoLTE-enabled smartphone usually maintains two bearers: one for mobile data service, another for VoLTE signaling messages.</a:t>
            </a:r>
          </a:p>
          <a:p>
            <a:r>
              <a:rPr lang="en-US" dirty="0"/>
              <a:t>In our test smartphones, two network interfaces are created for data and VoLTE bearers. </a:t>
            </a:r>
          </a:p>
          <a:p>
            <a:r>
              <a:rPr lang="en-US" dirty="0"/>
              <a:t>(click)</a:t>
            </a:r>
          </a:p>
          <a:p>
            <a:r>
              <a:rPr lang="en-US" dirty="0"/>
              <a:t>For test smartwatches, Only one interface is observed on the smartwatch, when the watch enable VoLTE and mobile data. </a:t>
            </a:r>
          </a:p>
          <a:p>
            <a:endParaRPr lang="en-US" dirty="0"/>
          </a:p>
          <a:p>
            <a:r>
              <a:rPr lang="en-US" dirty="0"/>
              <a:t>they can’t always keep multiple network interfaces on. </a:t>
            </a:r>
          </a:p>
        </p:txBody>
      </p:sp>
      <p:sp>
        <p:nvSpPr>
          <p:cNvPr id="4" name="Slide Number Placeholder 3">
            <a:extLst>
              <a:ext uri="{FF2B5EF4-FFF2-40B4-BE49-F238E27FC236}">
                <a16:creationId xmlns:a16="http://schemas.microsoft.com/office/drawing/2014/main" id="{316151E0-B3BE-4137-9729-64508EFBC4CB}"/>
              </a:ext>
            </a:extLst>
          </p:cNvPr>
          <p:cNvSpPr>
            <a:spLocks noGrp="1"/>
          </p:cNvSpPr>
          <p:nvPr>
            <p:ph type="sldNum" sz="quarter" idx="5"/>
          </p:nvPr>
        </p:nvSpPr>
        <p:spPr/>
        <p:txBody>
          <a:bodyPr/>
          <a:lstStyle/>
          <a:p>
            <a:fld id="{7F3A52DF-C0CA-4153-85D2-222A5612A98A}" type="slidenum">
              <a:rPr lang="zh-CN" altLang="en-US" smtClean="0"/>
              <a:pPr/>
              <a:t>31</a:t>
            </a:fld>
            <a:endParaRPr lang="en-US" altLang="zh-CN"/>
          </a:p>
        </p:txBody>
      </p:sp>
    </p:spTree>
    <p:extLst>
      <p:ext uri="{BB962C8B-B14F-4D97-AF65-F5344CB8AC3E}">
        <p14:creationId xmlns:p14="http://schemas.microsoft.com/office/powerpoint/2010/main" val="3532408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So the vulnerability 5 is that </a:t>
            </a:r>
            <a:r>
              <a:rPr lang="en-US" kern="0" dirty="0">
                <a:solidFill>
                  <a:schemeClr val="tx1"/>
                </a:solidFill>
              </a:rPr>
              <a:t>IoT service has the mismatched charging, which is </a:t>
            </a:r>
            <a:r>
              <a:rPr lang="en-US" dirty="0"/>
              <a:t>Design Defect of Infrastructure.</a:t>
            </a:r>
          </a:p>
          <a:p>
            <a:r>
              <a:rPr lang="en-US" dirty="0"/>
              <a:t>Two different services should have two different bearers with two charging method, volume based for data service and time based for voice service. </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0" dirty="0">
                <a:solidFill>
                  <a:srgbClr val="18453B"/>
                </a:solidFill>
                <a:latin typeface="Arial Rounded MT Bold" pitchFamily="34" charset="0"/>
              </a:rPr>
              <a:t>Currently, the service plan for IoT devices provided by operators is volume-based charging.</a:t>
            </a:r>
          </a:p>
          <a:p>
            <a:r>
              <a:rPr lang="en-US" dirty="0"/>
              <a:t>(click)</a:t>
            </a:r>
          </a:p>
          <a:p>
            <a:r>
              <a:rPr lang="en-US" sz="1200" kern="0" dirty="0">
                <a:solidFill>
                  <a:srgbClr val="18453B"/>
                </a:solidFill>
                <a:latin typeface="Arial Rounded MT Bold" pitchFamily="34" charset="0"/>
              </a:rPr>
              <a:t>Thus, the VoLTE service will be charged too. Even worse, the VoLTE signaling will be charged as well.</a:t>
            </a:r>
            <a:endParaRPr lang="en-US" dirty="0"/>
          </a:p>
          <a:p>
            <a:endParaRPr lang="en-US" dirty="0"/>
          </a:p>
          <a:p>
            <a:endParaRPr lang="en-US" dirty="0"/>
          </a:p>
          <a:p>
            <a:r>
              <a:rPr lang="en-US" dirty="0"/>
              <a:t>So, it should be a question, which charging function is used on the smartwatch when the smartwatch relies on a single bearer to serve both the data and VoLTE service, the services will be assigned one charging method, either volume-based or the time-based scheme. (click, click)</a:t>
            </a:r>
          </a:p>
          <a:p>
            <a:endParaRPr lang="en-US" dirty="0"/>
          </a:p>
          <a:p>
            <a:r>
              <a:rPr lang="en-US" dirty="0"/>
              <a:t>When VoLTE signaling is not free in terms of traffic volume, signaling spams can cause mobile users to be overcharged.</a:t>
            </a:r>
          </a:p>
        </p:txBody>
      </p:sp>
      <p:sp>
        <p:nvSpPr>
          <p:cNvPr id="4" name="Slide Number Placeholder 3">
            <a:extLst>
              <a:ext uri="{FF2B5EF4-FFF2-40B4-BE49-F238E27FC236}">
                <a16:creationId xmlns:a16="http://schemas.microsoft.com/office/drawing/2014/main" id="{1EDAEEF5-E3DF-43FD-B8B6-1368B33DB8F3}"/>
              </a:ext>
            </a:extLst>
          </p:cNvPr>
          <p:cNvSpPr>
            <a:spLocks noGrp="1"/>
          </p:cNvSpPr>
          <p:nvPr>
            <p:ph type="sldNum" sz="quarter" idx="5"/>
          </p:nvPr>
        </p:nvSpPr>
        <p:spPr/>
        <p:txBody>
          <a:bodyPr/>
          <a:lstStyle/>
          <a:p>
            <a:fld id="{7F3A52DF-C0CA-4153-85D2-222A5612A98A}" type="slidenum">
              <a:rPr lang="zh-CN" altLang="en-US" smtClean="0"/>
              <a:pPr/>
              <a:t>32</a:t>
            </a:fld>
            <a:endParaRPr lang="en-US" altLang="zh-CN"/>
          </a:p>
        </p:txBody>
      </p:sp>
    </p:spTree>
    <p:extLst>
      <p:ext uri="{BB962C8B-B14F-4D97-AF65-F5344CB8AC3E}">
        <p14:creationId xmlns:p14="http://schemas.microsoft.com/office/powerpoint/2010/main" val="1522658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To validate this vulnerability, (click) we make VoLTE calls to the smartwatch and check its data usage volume. We developed a app using the class </a:t>
            </a:r>
            <a:r>
              <a:rPr lang="en-US" dirty="0" err="1"/>
              <a:t>trafficstats</a:t>
            </a:r>
            <a:r>
              <a:rPr lang="en-US" dirty="0"/>
              <a:t> to record the data usage on the smartwatch.</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50 </a:t>
            </a:r>
            <a:r>
              <a:rPr lang="en-US" dirty="0" err="1"/>
              <a:t>VolTE</a:t>
            </a:r>
            <a:r>
              <a:rPr lang="en-US" dirty="0"/>
              <a:t> calls are made. </a:t>
            </a:r>
            <a:r>
              <a:rPr lang="en-US" kern="0" dirty="0">
                <a:solidFill>
                  <a:schemeClr val="tx1"/>
                </a:solidFill>
              </a:rPr>
              <a:t>It is observed that the average data volumes of the VoLTE signaling and VoLTE voice traffic are around 13 KB per call. We confirm the data usage of the smartwatch on the operator side.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kern="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83C24F9D-36DE-4841-8EBA-6AFBCB44B751}"/>
              </a:ext>
            </a:extLst>
          </p:cNvPr>
          <p:cNvSpPr>
            <a:spLocks noGrp="1"/>
          </p:cNvSpPr>
          <p:nvPr>
            <p:ph type="sldNum" sz="quarter" idx="5"/>
          </p:nvPr>
        </p:nvSpPr>
        <p:spPr/>
        <p:txBody>
          <a:bodyPr/>
          <a:lstStyle/>
          <a:p>
            <a:fld id="{7F3A52DF-C0CA-4153-85D2-222A5612A98A}" type="slidenum">
              <a:rPr lang="zh-CN" altLang="en-US" smtClean="0"/>
              <a:pPr/>
              <a:t>33</a:t>
            </a:fld>
            <a:endParaRPr lang="en-US" altLang="zh-CN"/>
          </a:p>
        </p:txBody>
      </p:sp>
    </p:spTree>
    <p:extLst>
      <p:ext uri="{BB962C8B-B14F-4D97-AF65-F5344CB8AC3E}">
        <p14:creationId xmlns:p14="http://schemas.microsoft.com/office/powerpoint/2010/main" val="1103156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I’ll introduce the proof-of-concept attacks using our discovered vulnerabilities.</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34</a:t>
            </a:fld>
            <a:endParaRPr lang="en-US" altLang="zh-CN"/>
          </a:p>
        </p:txBody>
      </p:sp>
    </p:spTree>
    <p:extLst>
      <p:ext uri="{BB962C8B-B14F-4D97-AF65-F5344CB8AC3E}">
        <p14:creationId xmlns:p14="http://schemas.microsoft.com/office/powerpoint/2010/main" val="275734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altLang="zh-CN" dirty="0"/>
              <a:t>The first attack is IoT masquerading attack launched based on vulnerability 1, 2, and 3. In this attack, operators are the victims. </a:t>
            </a:r>
          </a:p>
          <a:p>
            <a:r>
              <a:rPr lang="en-US" dirty="0"/>
              <a:t>(</a:t>
            </a:r>
            <a:r>
              <a:rPr lang="en-US" altLang="zh-CN" dirty="0"/>
              <a:t>click</a:t>
            </a:r>
            <a:r>
              <a:rPr lang="en-US" dirty="0"/>
              <a:t>)</a:t>
            </a:r>
          </a:p>
          <a:p>
            <a:r>
              <a:rPr lang="en-US" dirty="0"/>
              <a:t>An adversary can add a smartwatch to the account and obtain a IoT SIM card from the carrier. Then, a smartphone can masquerade as the smartwatch using the IMEI spoofing.</a:t>
            </a:r>
          </a:p>
          <a:p>
            <a:endParaRPr lang="en-US" dirty="0"/>
          </a:p>
          <a:p>
            <a:endParaRPr lang="en-US" dirty="0"/>
          </a:p>
        </p:txBody>
      </p:sp>
      <p:sp>
        <p:nvSpPr>
          <p:cNvPr id="4" name="Slide Number Placeholder 3">
            <a:extLst>
              <a:ext uri="{FF2B5EF4-FFF2-40B4-BE49-F238E27FC236}">
                <a16:creationId xmlns:a16="http://schemas.microsoft.com/office/drawing/2014/main" id="{26B88C2D-BC60-4616-9812-E286B3B1382B}"/>
              </a:ext>
            </a:extLst>
          </p:cNvPr>
          <p:cNvSpPr>
            <a:spLocks noGrp="1"/>
          </p:cNvSpPr>
          <p:nvPr>
            <p:ph type="sldNum" sz="quarter" idx="5"/>
          </p:nvPr>
        </p:nvSpPr>
        <p:spPr/>
        <p:txBody>
          <a:bodyPr/>
          <a:lstStyle/>
          <a:p>
            <a:fld id="{7F3A52DF-C0CA-4153-85D2-222A5612A98A}" type="slidenum">
              <a:rPr lang="zh-CN" altLang="en-US" smtClean="0"/>
              <a:pPr/>
              <a:t>35</a:t>
            </a:fld>
            <a:endParaRPr lang="en-US" altLang="zh-CN"/>
          </a:p>
        </p:txBody>
      </p:sp>
    </p:spTree>
    <p:extLst>
      <p:ext uri="{BB962C8B-B14F-4D97-AF65-F5344CB8AC3E}">
        <p14:creationId xmlns:p14="http://schemas.microsoft.com/office/powerpoint/2010/main" val="638482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observed that this attack can successfully be launched on both two U.S. top operators.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altLang="zh-CN" dirty="0"/>
              <a:t>click</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With the attack smartphone, the adversary can make voice calls, send/receive short messages and access the Internet, but only pay the IoT device access fee. The adversary can save 50% and 75% of the smartphone device access charges, respectively</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36</a:t>
            </a:fld>
            <a:endParaRPr lang="en-US" altLang="zh-CN"/>
          </a:p>
        </p:txBody>
      </p:sp>
    </p:spTree>
    <p:extLst>
      <p:ext uri="{BB962C8B-B14F-4D97-AF65-F5344CB8AC3E}">
        <p14:creationId xmlns:p14="http://schemas.microsoft.com/office/powerpoint/2010/main" val="25533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attack, we use a proof-of-concept attack to access the real-world damages of vulnerability 4. In this attack, operators are the victims.</a:t>
            </a:r>
          </a:p>
          <a:p>
            <a:r>
              <a:rPr lang="en-US" dirty="0"/>
              <a:t>(click)</a:t>
            </a:r>
          </a:p>
          <a:p>
            <a:r>
              <a:rPr lang="en-US" dirty="0"/>
              <a:t>We first turn a car-connected IoT hotspot into a mobile hotspot and then evaluate the performance of the car-connect IoT hotspot and an ordinary mobile hotspot.</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37</a:t>
            </a:fld>
            <a:endParaRPr lang="en-US" altLang="zh-CN"/>
          </a:p>
        </p:txBody>
      </p:sp>
    </p:spTree>
    <p:extLst>
      <p:ext uri="{BB962C8B-B14F-4D97-AF65-F5344CB8AC3E}">
        <p14:creationId xmlns:p14="http://schemas.microsoft.com/office/powerpoint/2010/main" val="149148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Specifically, </a:t>
            </a:r>
            <a:r>
              <a:rPr lang="en-US" dirty="0">
                <a:solidFill>
                  <a:schemeClr val="tx1"/>
                </a:solidFill>
              </a:rPr>
              <a:t>We connect a laptop to each of those two hotspots and gauge its uplink/downlink performance.</a:t>
            </a:r>
          </a:p>
          <a:p>
            <a:r>
              <a:rPr lang="en-US" dirty="0"/>
              <a:t>In the test, the position of hotspots are fixed. The laptop is placed at 6 </a:t>
            </a:r>
            <a:r>
              <a:rPr lang="en-US" sz="1200" dirty="0">
                <a:solidFill>
                  <a:schemeClr val="tx1"/>
                </a:solidFill>
              </a:rPr>
              <a:t>different locations, labeled as S1 to S6. We test the throughput for 10 runs in each case.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38</a:t>
            </a:fld>
            <a:endParaRPr lang="en-US" altLang="zh-CN"/>
          </a:p>
        </p:txBody>
      </p:sp>
    </p:spTree>
    <p:extLst>
      <p:ext uri="{BB962C8B-B14F-4D97-AF65-F5344CB8AC3E}">
        <p14:creationId xmlns:p14="http://schemas.microsoft.com/office/powerpoint/2010/main" val="1450771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(click) This figure shows the throughput performance of two hotspot. Clearly, both hotspots have the comparable performance for both uplink and downlink.</a:t>
            </a:r>
          </a:p>
          <a:p>
            <a:r>
              <a:rPr lang="en-US" dirty="0"/>
              <a:t>Neither of the hotpots outperforms the other.</a:t>
            </a:r>
          </a:p>
          <a:p>
            <a:r>
              <a:rPr lang="en-US" dirty="0"/>
              <a:t>(click) However, compared to the ordinary hotspot, using the car-connected hotspot, the adversary only needs to pay half hotspot fee as shown in the following table. See, car-connected hotspot fee is 10 dollars where the portable mobile hotspot is 20 dollars per month.</a:t>
            </a:r>
          </a:p>
          <a:p>
            <a:endParaRPr lang="en-US" dirty="0"/>
          </a:p>
          <a:p>
            <a:endParaRPr lang="en-US" dirty="0"/>
          </a:p>
          <a:p>
            <a:r>
              <a:rPr lang="en-US" dirty="0"/>
              <a:t>Specifically, the differences between their median throughput results are</a:t>
            </a:r>
          </a:p>
          <a:p>
            <a:r>
              <a:rPr lang="en-US" dirty="0"/>
              <a:t>within only 5.62% and 2.03% for all the cases in the OP-I and</a:t>
            </a:r>
          </a:p>
          <a:p>
            <a:r>
              <a:rPr lang="en-US" dirty="0"/>
              <a:t>OP-II networks respectively. Neither of the hotspots always</a:t>
            </a:r>
          </a:p>
          <a:p>
            <a:r>
              <a:rPr lang="en-US" dirty="0"/>
              <a:t>outperforms the other. </a:t>
            </a:r>
          </a:p>
        </p:txBody>
      </p:sp>
      <p:sp>
        <p:nvSpPr>
          <p:cNvPr id="4" name="Slide Number Placeholder 3">
            <a:extLst>
              <a:ext uri="{FF2B5EF4-FFF2-40B4-BE49-F238E27FC236}">
                <a16:creationId xmlns:a16="http://schemas.microsoft.com/office/drawing/2014/main" id="{3D77509B-AF3A-4F44-BAD8-39C0522E824A}"/>
              </a:ext>
            </a:extLst>
          </p:cNvPr>
          <p:cNvSpPr>
            <a:spLocks noGrp="1"/>
          </p:cNvSpPr>
          <p:nvPr>
            <p:ph type="sldNum" sz="quarter" idx="5"/>
          </p:nvPr>
        </p:nvSpPr>
        <p:spPr/>
        <p:txBody>
          <a:bodyPr/>
          <a:lstStyle/>
          <a:p>
            <a:fld id="{7F3A52DF-C0CA-4153-85D2-222A5612A98A}" type="slidenum">
              <a:rPr lang="zh-CN" altLang="en-US" smtClean="0"/>
              <a:pPr/>
              <a:t>39</a:t>
            </a:fld>
            <a:endParaRPr lang="en-US" altLang="zh-CN"/>
          </a:p>
        </p:txBody>
      </p:sp>
    </p:spTree>
    <p:extLst>
      <p:ext uri="{BB962C8B-B14F-4D97-AF65-F5344CB8AC3E}">
        <p14:creationId xmlns:p14="http://schemas.microsoft.com/office/powerpoint/2010/main" val="3902127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Attack 3 is a proof-of-concept attack to access the real-world damages of vulnerability 4 as well. In this attack, operators are the victim. </a:t>
            </a:r>
          </a:p>
          <a:p>
            <a:r>
              <a:rPr lang="en-US" dirty="0"/>
              <a:t>(click)</a:t>
            </a:r>
          </a:p>
          <a:p>
            <a:r>
              <a:rPr lang="en-US" dirty="0"/>
              <a:t>In this attack, we devise an attack that abuses a smartwatch to be a mobile data gateway to provide the Internet access through the mobile data service.</a:t>
            </a:r>
          </a:p>
          <a:p>
            <a:r>
              <a:rPr lang="en-US" dirty="0"/>
              <a:t>The bottom figure shows the network architecture that turns a smartwatch to a mobile data gateway. It consists of four components: (1) a VPN server deployed on the Internet, (2) an IoT device supporting both Wi-Fi and cellular networks (e.g., LG Watch Urbane and Samsung Gear S3), (3) a Wi-Fi AP, and (4) a VPN client installed on a smartphone. Both the smartphone and the smartwatch connect to the AP. The VPN client on the smartphone establishes a VPN tunnel with the VPN server, and the smartwatch forwards data between the VPN client and the VPN server through its Wi-Fi and LTE interfaces.</a:t>
            </a:r>
          </a:p>
        </p:txBody>
      </p:sp>
      <p:sp>
        <p:nvSpPr>
          <p:cNvPr id="4" name="Slide Number Placeholder 3">
            <a:extLst>
              <a:ext uri="{FF2B5EF4-FFF2-40B4-BE49-F238E27FC236}">
                <a16:creationId xmlns:a16="http://schemas.microsoft.com/office/drawing/2014/main" id="{610D43E2-2970-4491-A21A-74D44708C367}"/>
              </a:ext>
            </a:extLst>
          </p:cNvPr>
          <p:cNvSpPr>
            <a:spLocks noGrp="1"/>
          </p:cNvSpPr>
          <p:nvPr>
            <p:ph type="sldNum" sz="quarter" idx="5"/>
          </p:nvPr>
        </p:nvSpPr>
        <p:spPr/>
        <p:txBody>
          <a:bodyPr/>
          <a:lstStyle/>
          <a:p>
            <a:fld id="{7F3A52DF-C0CA-4153-85D2-222A5612A98A}" type="slidenum">
              <a:rPr lang="zh-CN" altLang="en-US" smtClean="0"/>
              <a:pPr/>
              <a:t>40</a:t>
            </a:fld>
            <a:endParaRPr lang="en-US" altLang="zh-CN"/>
          </a:p>
        </p:txBody>
      </p:sp>
    </p:spTree>
    <p:extLst>
      <p:ext uri="{BB962C8B-B14F-4D97-AF65-F5344CB8AC3E}">
        <p14:creationId xmlns:p14="http://schemas.microsoft.com/office/powerpoint/2010/main" val="156023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any design defects, operational slips, implementation issues can lead to serious negative impacts on the cellular network. </a:t>
            </a:r>
          </a:p>
          <a:p>
            <a:r>
              <a:rPr lang="en-US" dirty="0"/>
              <a:t>(click) My security research focuses on two key services, mobile data service and the voice service. Nowadays, more and more people contact friends via apps. Thus, my research does not include the text services.</a:t>
            </a:r>
          </a:p>
          <a:p>
            <a:r>
              <a:rPr lang="en-US" dirty="0"/>
              <a:t>(click) For data services, some state-of-the-art papers published in CCS have carefully studied the data service on the smartphone. Different from them, my security research targets on the data service specific for the IoT device. Due to the design of IoT, the data service on IoT is different from the data service on the non-IoT device.  </a:t>
            </a:r>
          </a:p>
          <a:p>
            <a:r>
              <a:rPr lang="en-US" dirty="0"/>
              <a:t>(click) For voice service, the academia has studied some c</a:t>
            </a:r>
            <a:r>
              <a:rPr lang="en-US" altLang="zh-CN" dirty="0"/>
              <a:t>ommon voice technologies including</a:t>
            </a:r>
            <a:r>
              <a:rPr lang="en-US" dirty="0"/>
              <a:t> CS Fallback and VoLTE. My research target focuses on another new released technology VoWiFi. To the best of our knowledge, our VoWiFi work was the first work to study VoWiFi and won a Google Security Award.</a:t>
            </a:r>
          </a:p>
          <a:p>
            <a:endParaRPr lang="en-US" dirty="0"/>
          </a:p>
          <a:p>
            <a:endParaRPr lang="en-US" dirty="0"/>
          </a:p>
          <a:p>
            <a:r>
              <a:rPr lang="en-US" dirty="0"/>
              <a:t>Voice based (IMS server) (VoWiFi can be extended to 4G/5G)</a:t>
            </a:r>
          </a:p>
          <a:p>
            <a:r>
              <a:rPr lang="en-US" dirty="0"/>
              <a:t>Data based</a:t>
            </a:r>
          </a:p>
          <a:p>
            <a:r>
              <a:rPr lang="en-US" dirty="0"/>
              <a:t>Text based. Little people are using it.</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a:t>
            </a:fld>
            <a:endParaRPr lang="en-US" altLang="zh-CN"/>
          </a:p>
        </p:txBody>
      </p:sp>
    </p:spTree>
    <p:extLst>
      <p:ext uri="{BB962C8B-B14F-4D97-AF65-F5344CB8AC3E}">
        <p14:creationId xmlns:p14="http://schemas.microsoft.com/office/powerpoint/2010/main" val="4205941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This figure shows the traffic used by the watch. </a:t>
            </a:r>
          </a:p>
          <a:p>
            <a:r>
              <a:rPr lang="en-US" dirty="0"/>
              <a:t>(click)</a:t>
            </a:r>
          </a:p>
          <a:p>
            <a:r>
              <a:rPr lang="en-US" dirty="0"/>
              <a:t>91% traffic volume consumed by the web and applications is mostly used by the application that forwards data between the Wi-Fi and LTE networks.</a:t>
            </a:r>
          </a:p>
          <a:p>
            <a:r>
              <a:rPr lang="en-US" dirty="0"/>
              <a:t>(click)</a:t>
            </a:r>
          </a:p>
          <a:p>
            <a:r>
              <a:rPr lang="en-US" dirty="0"/>
              <a:t>Thus, this attack allows the adversary to pay 50% and 75% less in the two U.S. networks, respectively.</a:t>
            </a:r>
          </a:p>
        </p:txBody>
      </p:sp>
      <p:sp>
        <p:nvSpPr>
          <p:cNvPr id="4" name="Slide Number Placeholder 3">
            <a:extLst>
              <a:ext uri="{FF2B5EF4-FFF2-40B4-BE49-F238E27FC236}">
                <a16:creationId xmlns:a16="http://schemas.microsoft.com/office/drawing/2014/main" id="{DA67EF1A-B5DF-44A7-9134-2A0CF424D065}"/>
              </a:ext>
            </a:extLst>
          </p:cNvPr>
          <p:cNvSpPr>
            <a:spLocks noGrp="1"/>
          </p:cNvSpPr>
          <p:nvPr>
            <p:ph type="sldNum" sz="quarter" idx="5"/>
          </p:nvPr>
        </p:nvSpPr>
        <p:spPr/>
        <p:txBody>
          <a:bodyPr/>
          <a:lstStyle/>
          <a:p>
            <a:fld id="{7F3A52DF-C0CA-4153-85D2-222A5612A98A}" type="slidenum">
              <a:rPr lang="zh-CN" altLang="en-US" smtClean="0"/>
              <a:pPr/>
              <a:t>41</a:t>
            </a:fld>
            <a:endParaRPr lang="en-US" altLang="zh-CN"/>
          </a:p>
        </p:txBody>
      </p:sp>
    </p:spTree>
    <p:extLst>
      <p:ext uri="{BB962C8B-B14F-4D97-AF65-F5344CB8AC3E}">
        <p14:creationId xmlns:p14="http://schemas.microsoft.com/office/powerpoint/2010/main" val="1155854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proof-of-concept attack 4, IoT overcharging attack can empower the adversary to remotely cause a mobile victim to be overcharged using V5.</a:t>
            </a:r>
          </a:p>
          <a:p>
            <a:r>
              <a:rPr lang="en-US" dirty="0"/>
              <a:t>(click)</a:t>
            </a:r>
          </a:p>
          <a:p>
            <a:r>
              <a:rPr lang="en-US" dirty="0"/>
              <a:t>In this attack, the adversary sends a large number of VoLTE call signaling spams to the victim’s smartwatch.</a:t>
            </a:r>
          </a:p>
          <a:p>
            <a:r>
              <a:rPr lang="en-US" dirty="0"/>
              <a:t>The victim is unaware of the attack since the adversary never causes the victim’s smartwatch to ring.</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42</a:t>
            </a:fld>
            <a:endParaRPr lang="en-US" altLang="zh-CN"/>
          </a:p>
        </p:txBody>
      </p:sp>
    </p:spTree>
    <p:extLst>
      <p:ext uri="{BB962C8B-B14F-4D97-AF65-F5344CB8AC3E}">
        <p14:creationId xmlns:p14="http://schemas.microsoft.com/office/powerpoint/2010/main" val="3163437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the detail about how we launch this unaware attack. In order to prevent the victim’s smartwatch from ringing during the attack, the attack calls need to be carefully manipulated to terminate right before the event that triggers the play of victim’s ringtone. </a:t>
            </a:r>
          </a:p>
          <a:p>
            <a:r>
              <a:rPr lang="en-US" dirty="0"/>
              <a:t>Here we have a simplified VoLTE call flow. First, caller will send a SIP invite message to the callee. Second, callee will respond a SIP session progress message. Then, both caller and callee will do the resource reservation. In the next step, caller will send out the SIP update message to the callee. Callee will then start ringing and send SIP ringing message back.</a:t>
            </a:r>
          </a:p>
          <a:p>
            <a:r>
              <a:rPr lang="en-US" dirty="0"/>
              <a:t>(click)</a:t>
            </a:r>
          </a:p>
          <a:p>
            <a:r>
              <a:rPr lang="en-US" dirty="0"/>
              <a:t>Thus, if the call flow in intercepted before the callee receives the ‘SIP update’ message, the callee side won’t ring.</a:t>
            </a:r>
          </a:p>
        </p:txBody>
      </p:sp>
      <p:sp>
        <p:nvSpPr>
          <p:cNvPr id="4" name="Slide Number Placeholder 3">
            <a:extLst>
              <a:ext uri="{FF2B5EF4-FFF2-40B4-BE49-F238E27FC236}">
                <a16:creationId xmlns:a16="http://schemas.microsoft.com/office/drawing/2014/main" id="{159E977E-7525-4258-A811-8CF557C112FA}"/>
              </a:ext>
            </a:extLst>
          </p:cNvPr>
          <p:cNvSpPr>
            <a:spLocks noGrp="1"/>
          </p:cNvSpPr>
          <p:nvPr>
            <p:ph type="sldNum" sz="quarter" idx="5"/>
          </p:nvPr>
        </p:nvSpPr>
        <p:spPr/>
        <p:txBody>
          <a:bodyPr/>
          <a:lstStyle/>
          <a:p>
            <a:fld id="{7F3A52DF-C0CA-4153-85D2-222A5612A98A}" type="slidenum">
              <a:rPr lang="zh-CN" altLang="en-US" smtClean="0"/>
              <a:pPr/>
              <a:t>43</a:t>
            </a:fld>
            <a:endParaRPr lang="en-US" altLang="zh-CN"/>
          </a:p>
        </p:txBody>
      </p:sp>
    </p:spTree>
    <p:extLst>
      <p:ext uri="{BB962C8B-B14F-4D97-AF65-F5344CB8AC3E}">
        <p14:creationId xmlns:p14="http://schemas.microsoft.com/office/powerpoint/2010/main" val="1012017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To evaluate this attack, we place 100 VoLTE calls from our smartphone to our test victim smartwatch and records the data usage without triggering the ringing tone. </a:t>
            </a:r>
          </a:p>
          <a:p>
            <a:r>
              <a:rPr lang="en-US" dirty="0"/>
              <a:t>(click)</a:t>
            </a:r>
          </a:p>
          <a:p>
            <a:r>
              <a:rPr lang="en-US" dirty="0"/>
              <a:t>This figure shows the data used per second during the attack.</a:t>
            </a:r>
          </a:p>
          <a:p>
            <a:r>
              <a:rPr lang="en-US" dirty="0"/>
              <a:t>(click)</a:t>
            </a:r>
          </a:p>
          <a:p>
            <a:r>
              <a:rPr lang="en-US" dirty="0"/>
              <a:t>This figure shows the </a:t>
            </a:r>
            <a:r>
              <a:rPr lang="en-US" b="0" i="0" dirty="0">
                <a:solidFill>
                  <a:srgbClr val="333333"/>
                </a:solidFill>
                <a:effectLst/>
                <a:latin typeface="Helvetica Neue"/>
              </a:rPr>
              <a:t>incremental</a:t>
            </a:r>
            <a:r>
              <a:rPr lang="en-US" dirty="0"/>
              <a:t> data volume.</a:t>
            </a:r>
          </a:p>
          <a:p>
            <a:r>
              <a:rPr lang="en-US" dirty="0"/>
              <a:t>(click)</a:t>
            </a:r>
          </a:p>
          <a:p>
            <a:r>
              <a:rPr lang="en-US" dirty="0"/>
              <a:t>The attack causes the recorded data volume to increase by 681 KB. </a:t>
            </a:r>
          </a:p>
          <a:p>
            <a:r>
              <a:rPr lang="en-US" dirty="0"/>
              <a:t>Only 3.24 seconds are averagely required by each VoLTE call attempt.</a:t>
            </a:r>
          </a:p>
          <a:p>
            <a:r>
              <a:rPr lang="en-US" dirty="0"/>
              <a:t>Note that during our attack, the smartwatch never rings. </a:t>
            </a:r>
          </a:p>
          <a:p>
            <a:endParaRPr lang="en-US" dirty="0"/>
          </a:p>
        </p:txBody>
      </p:sp>
      <p:sp>
        <p:nvSpPr>
          <p:cNvPr id="4" name="Slide Number Placeholder 3">
            <a:extLst>
              <a:ext uri="{FF2B5EF4-FFF2-40B4-BE49-F238E27FC236}">
                <a16:creationId xmlns:a16="http://schemas.microsoft.com/office/drawing/2014/main" id="{43BD1D3A-55EA-41B1-B8CC-79783AEECC40}"/>
              </a:ext>
            </a:extLst>
          </p:cNvPr>
          <p:cNvSpPr>
            <a:spLocks noGrp="1"/>
          </p:cNvSpPr>
          <p:nvPr>
            <p:ph type="sldNum" sz="quarter" idx="5"/>
          </p:nvPr>
        </p:nvSpPr>
        <p:spPr/>
        <p:txBody>
          <a:bodyPr/>
          <a:lstStyle/>
          <a:p>
            <a:fld id="{7F3A52DF-C0CA-4153-85D2-222A5612A98A}" type="slidenum">
              <a:rPr lang="zh-CN" altLang="en-US" smtClean="0"/>
              <a:pPr/>
              <a:t>44</a:t>
            </a:fld>
            <a:endParaRPr lang="en-US" altLang="zh-CN"/>
          </a:p>
        </p:txBody>
      </p:sp>
    </p:spTree>
    <p:extLst>
      <p:ext uri="{BB962C8B-B14F-4D97-AF65-F5344CB8AC3E}">
        <p14:creationId xmlns:p14="http://schemas.microsoft.com/office/powerpoint/2010/main" val="1851891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our proposed solution.</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45</a:t>
            </a:fld>
            <a:endParaRPr lang="en-US" altLang="zh-CN"/>
          </a:p>
        </p:txBody>
      </p:sp>
    </p:spTree>
    <p:extLst>
      <p:ext uri="{BB962C8B-B14F-4D97-AF65-F5344CB8AC3E}">
        <p14:creationId xmlns:p14="http://schemas.microsoft.com/office/powerpoint/2010/main" val="4100829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to the proposed solution, let’s first take a look at </a:t>
            </a:r>
            <a:r>
              <a:rPr lang="en-US" sz="1200" dirty="0"/>
              <a:t>Why is it hard to secure Cellular IoT service charging.</a:t>
            </a:r>
          </a:p>
          <a:p>
            <a:r>
              <a:rPr lang="en-US" sz="1200" dirty="0"/>
              <a:t>(click)</a:t>
            </a:r>
          </a:p>
          <a:p>
            <a:r>
              <a:rPr lang="en-US" sz="1200" dirty="0"/>
              <a:t>First, identifying devices is challenging.</a:t>
            </a:r>
          </a:p>
          <a:p>
            <a:r>
              <a:rPr lang="en-US" sz="1200" dirty="0"/>
              <a:t>(click)</a:t>
            </a:r>
          </a:p>
          <a:p>
            <a:r>
              <a:rPr lang="en-US" sz="1200" dirty="0"/>
              <a:t>For example, profiling-based device identification, due to the limited resource of IoT devices, IoT devices may not have a lot of traffic. The operator may identify the IoT devices based on low-traffic profiles. However, such approach has two technical issues. First, data usage patterns vary with users. It is impossible to set the profile for each user. Second, different IoT devices have different data patterns. In the future, more and more IoT devices mean that such approach will cause serious overhead.</a:t>
            </a:r>
          </a:p>
          <a:p>
            <a:r>
              <a:rPr lang="en-US" sz="1200" dirty="0"/>
              <a:t>(click)</a:t>
            </a:r>
          </a:p>
          <a:p>
            <a:r>
              <a:rPr lang="en-US" sz="1200" dirty="0"/>
              <a:t>Another way is the hardware-based device identification. E.g., the operator may use the ARM </a:t>
            </a:r>
            <a:r>
              <a:rPr lang="en-US" sz="1200" dirty="0" err="1"/>
              <a:t>TrustZone</a:t>
            </a:r>
            <a:r>
              <a:rPr lang="en-US" sz="1200" dirty="0"/>
              <a:t> hardware module to protect the information including the IMEI. However, not all devices have those modules. The adversary can easily bypass it by Software Defined Radio platforms.</a:t>
            </a:r>
          </a:p>
          <a:p>
            <a:r>
              <a:rPr lang="en-US" sz="1200" dirty="0"/>
              <a:t>(click)</a:t>
            </a:r>
          </a:p>
          <a:p>
            <a:r>
              <a:rPr lang="en-US" sz="1200" dirty="0"/>
              <a:t>One approach is to identify the device use RF fingerprint. It may be a good point. To verify the whether </a:t>
            </a:r>
            <a:r>
              <a:rPr lang="en-US" sz="2400" dirty="0">
                <a:solidFill>
                  <a:schemeClr val="tx1"/>
                </a:solidFill>
              </a:rPr>
              <a:t>RF fingerprint-based device identification works or not, we collected the RF traces of six devices in QPSK. The </a:t>
            </a:r>
            <a:r>
              <a:rPr lang="en-US" sz="2400" dirty="0" err="1">
                <a:solidFill>
                  <a:schemeClr val="tx1"/>
                </a:solidFill>
              </a:rPr>
              <a:t>sony</a:t>
            </a:r>
            <a:r>
              <a:rPr lang="en-US" sz="2400" dirty="0">
                <a:solidFill>
                  <a:schemeClr val="tx1"/>
                </a:solidFill>
              </a:rPr>
              <a:t> phone, LG phone, and LG watch can be identified easily compared to the other devices. However, such approach is not scalable. To identify the devices, </a:t>
            </a:r>
            <a:r>
              <a:rPr lang="en-US" sz="2400" dirty="0" err="1">
                <a:solidFill>
                  <a:schemeClr val="tx1"/>
                </a:solidFill>
              </a:rPr>
              <a:t>eNB</a:t>
            </a:r>
            <a:r>
              <a:rPr lang="en-US" sz="2400" dirty="0">
                <a:solidFill>
                  <a:schemeClr val="tx1"/>
                </a:solidFill>
              </a:rPr>
              <a:t> must collect all IoT devices’ RF fingerprints.</a:t>
            </a:r>
          </a:p>
          <a:p>
            <a:pPr lvl="2"/>
            <a:endParaRPr lang="en-US" sz="2200" dirty="0">
              <a:solidFill>
                <a:schemeClr val="tx1"/>
              </a:solidFill>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46</a:t>
            </a:fld>
            <a:endParaRPr lang="en-US" altLang="zh-CN"/>
          </a:p>
        </p:txBody>
      </p:sp>
    </p:spTree>
    <p:extLst>
      <p:ext uri="{BB962C8B-B14F-4D97-AF65-F5344CB8AC3E}">
        <p14:creationId xmlns:p14="http://schemas.microsoft.com/office/powerpoint/2010/main" val="379540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one is that Identifying use scenarios is challenging.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Take car-connected hotspots as an example. The network has cell-level mobility information of each hotspot, and can keep track of its mobility patterns. However, if a hotspot stays within a cell for a while, it is hard to say there is abnormal use or the car has a traffic jam or maybe the car just stops there.</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47</a:t>
            </a:fld>
            <a:endParaRPr lang="en-US" altLang="zh-CN"/>
          </a:p>
        </p:txBody>
      </p:sp>
    </p:spTree>
    <p:extLst>
      <p:ext uri="{BB962C8B-B14F-4D97-AF65-F5344CB8AC3E}">
        <p14:creationId xmlns:p14="http://schemas.microsoft.com/office/powerpoint/2010/main" val="2634683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7675" y="698500"/>
            <a:ext cx="6197600" cy="34861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Thus, we developed the standard-compliant solutions to mitigate attack incentives practically.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first solution is charge-aware service access control. </a:t>
            </a:r>
          </a:p>
          <a:p>
            <a:r>
              <a:rPr lang="en-US" dirty="0" err="1"/>
              <a:t>ChargeX</a:t>
            </a:r>
            <a:r>
              <a:rPr lang="en-US" dirty="0"/>
              <a:t> is the device access fee of device X and </a:t>
            </a:r>
            <a:r>
              <a:rPr lang="en-US" dirty="0" err="1"/>
              <a:t>ChargeHighest</a:t>
            </a:r>
            <a:r>
              <a:rPr lang="en-US" dirty="0"/>
              <a:t> is the highest device access fee among the</a:t>
            </a:r>
          </a:p>
          <a:p>
            <a:r>
              <a:rPr lang="en-US" dirty="0"/>
              <a:t>devices in the same type of data plan in the same network. For example, in a 2GB limited data plan, $20 and $5 are charged for a smartphone and an LG smartwatch, respectively. Their priority levels should be set to 9 and 9.75. Such priority level can be used when operators have limited resources.</a:t>
            </a:r>
          </a:p>
          <a:p>
            <a:endParaRPr lang="en-US" dirty="0"/>
          </a:p>
          <a:p>
            <a:r>
              <a:rPr lang="en-US" dirty="0"/>
              <a:t>After we get the priority level of the service, we next restrict the maximum uplink/downlink transmission rates shown in the function. Let’s use the above example again. Smartwatch priority is 9.75. We thus will limit the </a:t>
            </a:r>
            <a:r>
              <a:rPr lang="en-US" dirty="0" err="1"/>
              <a:t>maxrate</a:t>
            </a:r>
            <a:r>
              <a:rPr lang="en-US" dirty="0"/>
              <a:t> of the smartwatch based on the minimum value of 25% speed of the smartphone and the initial max rate for smartwatch. Such limitation basically gives the user what they pay. </a:t>
            </a:r>
          </a:p>
          <a:p>
            <a:endParaRPr lang="en-US" dirty="0"/>
          </a:p>
          <a:p>
            <a:endParaRPr lang="en-US" dirty="0"/>
          </a:p>
        </p:txBody>
      </p:sp>
      <p:sp>
        <p:nvSpPr>
          <p:cNvPr id="4" name="Slide Number Placeholder 3">
            <a:extLst>
              <a:ext uri="{FF2B5EF4-FFF2-40B4-BE49-F238E27FC236}">
                <a16:creationId xmlns:a16="http://schemas.microsoft.com/office/drawing/2014/main" id="{62E5ADA7-B935-4EDE-9D11-6AD4BCD5D6E0}"/>
              </a:ext>
            </a:extLst>
          </p:cNvPr>
          <p:cNvSpPr>
            <a:spLocks noGrp="1"/>
          </p:cNvSpPr>
          <p:nvPr>
            <p:ph type="sldNum" sz="quarter" idx="5"/>
          </p:nvPr>
        </p:nvSpPr>
        <p:spPr/>
        <p:txBody>
          <a:bodyPr/>
          <a:lstStyle/>
          <a:p>
            <a:fld id="{7F3A52DF-C0CA-4153-85D2-222A5612A98A}" type="slidenum">
              <a:rPr lang="zh-CN" altLang="en-US" smtClean="0"/>
              <a:pPr/>
              <a:t>48</a:t>
            </a:fld>
            <a:endParaRPr lang="en-US" altLang="zh-CN"/>
          </a:p>
        </p:txBody>
      </p:sp>
    </p:spTree>
    <p:extLst>
      <p:ext uri="{BB962C8B-B14F-4D97-AF65-F5344CB8AC3E}">
        <p14:creationId xmlns:p14="http://schemas.microsoft.com/office/powerpoint/2010/main" val="3333686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build and evaluate this solution on the OAI platform. We use 5 test sims and configure the priority value for each SIM based on its category. We set the max dl/ul rate for each priority level. </a:t>
            </a:r>
          </a:p>
          <a:p>
            <a:r>
              <a:rPr lang="en-US" dirty="0"/>
              <a:t>The right two figures show that the more expensive plan has higher priority and higher transmission rate.</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49</a:t>
            </a:fld>
            <a:endParaRPr lang="en-US" altLang="zh-CN"/>
          </a:p>
        </p:txBody>
      </p:sp>
    </p:spTree>
    <p:extLst>
      <p:ext uri="{BB962C8B-B14F-4D97-AF65-F5344CB8AC3E}">
        <p14:creationId xmlns:p14="http://schemas.microsoft.com/office/powerpoint/2010/main" val="174404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solution is flow-based charging. It means that we should apply different charging policies to different traffic in a single bearer.</a:t>
            </a:r>
          </a:p>
          <a:p>
            <a:r>
              <a:rPr lang="en-US" dirty="0"/>
              <a:t>For example, we can identify the different traffic or services according to the source/destination IP address, port number and the packet protocol.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E.g., in operator one, we know that volte traffic has the fixed pattern. The traffic uses TCP and 5060 port. Thus, </a:t>
            </a:r>
            <a:r>
              <a:rPr lang="en-US" sz="1200" dirty="0">
                <a:solidFill>
                  <a:schemeClr val="tx1"/>
                </a:solidFill>
              </a:rPr>
              <a:t>legal and valid packets transmitted match this pattern shall be considered as the VoLTE traffic.</a:t>
            </a:r>
          </a:p>
          <a:p>
            <a:r>
              <a:rPr lang="en-US" dirty="0"/>
              <a:t> </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50</a:t>
            </a:fld>
            <a:endParaRPr lang="en-US" altLang="zh-CN"/>
          </a:p>
        </p:txBody>
      </p:sp>
    </p:spTree>
    <p:extLst>
      <p:ext uri="{BB962C8B-B14F-4D97-AF65-F5344CB8AC3E}">
        <p14:creationId xmlns:p14="http://schemas.microsoft.com/office/powerpoint/2010/main" val="2380209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any design defects, operational slips, implementation issues can lead to serious negative impacts on the cellular network. </a:t>
            </a:r>
          </a:p>
          <a:p>
            <a:r>
              <a:rPr lang="en-US" dirty="0"/>
              <a:t>(click) My security research focuses on two key services, mobile data service and the voice service. Nowadays, more and more people contact friends via apps. Thus, my research does not include the text services.</a:t>
            </a:r>
          </a:p>
          <a:p>
            <a:r>
              <a:rPr lang="en-US" dirty="0"/>
              <a:t>(click) For data services, some state-of-the-art papers published in CCS have carefully studied the data service on the smartphone. Different from them, my security research targets on the data service specific for the IoT device. Due to the design of IoT, the data service on IoT is different from the data service on the non-IoT device.  </a:t>
            </a:r>
          </a:p>
          <a:p>
            <a:r>
              <a:rPr lang="en-US" dirty="0"/>
              <a:t>(click) For voice service, the academia has studied some c</a:t>
            </a:r>
            <a:r>
              <a:rPr lang="en-US" altLang="zh-CN" dirty="0"/>
              <a:t>ommon voice technologies including</a:t>
            </a:r>
            <a:r>
              <a:rPr lang="en-US" dirty="0"/>
              <a:t> CS Fallback and VoLTE. My research target focuses on another new released technology VoWiFi. To the best of our knowledge, our VoWiFi work was the first work to study VoWiFi and won a Google Security Award.</a:t>
            </a:r>
          </a:p>
          <a:p>
            <a:endParaRPr lang="en-US" dirty="0"/>
          </a:p>
          <a:p>
            <a:endParaRPr lang="en-US" dirty="0"/>
          </a:p>
          <a:p>
            <a:r>
              <a:rPr lang="en-US" dirty="0"/>
              <a:t>Voice based (IMS server) (VoWiFi can be extended to 4G/5G)</a:t>
            </a:r>
          </a:p>
          <a:p>
            <a:r>
              <a:rPr lang="en-US" dirty="0"/>
              <a:t>Data based</a:t>
            </a:r>
          </a:p>
          <a:p>
            <a:r>
              <a:rPr lang="en-US" dirty="0"/>
              <a:t>Text based. Little people are using it.</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a:t>
            </a:fld>
            <a:endParaRPr lang="en-US" altLang="zh-CN"/>
          </a:p>
        </p:txBody>
      </p:sp>
    </p:spTree>
    <p:extLst>
      <p:ext uri="{BB962C8B-B14F-4D97-AF65-F5344CB8AC3E}">
        <p14:creationId xmlns:p14="http://schemas.microsoft.com/office/powerpoint/2010/main" val="3448950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the second part, voice service.</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51</a:t>
            </a:fld>
            <a:endParaRPr lang="en-US" altLang="zh-CN"/>
          </a:p>
        </p:txBody>
      </p:sp>
    </p:spTree>
    <p:extLst>
      <p:ext uri="{BB962C8B-B14F-4D97-AF65-F5344CB8AC3E}">
        <p14:creationId xmlns:p14="http://schemas.microsoft.com/office/powerpoint/2010/main" val="3761640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As mentioned before, my research project focuses on Voice over </a:t>
            </a:r>
            <a:r>
              <a:rPr lang="en-US" sz="1200" dirty="0" err="1"/>
              <a:t>wifi</a:t>
            </a:r>
            <a:r>
              <a:rPr lang="en-US" sz="1200" dirty="0"/>
              <a:t>, which is </a:t>
            </a:r>
            <a:r>
              <a:rPr lang="en-US" sz="1200" dirty="0" err="1"/>
              <a:t>wifi</a:t>
            </a:r>
            <a:r>
              <a:rPr lang="en-US" sz="1200" dirty="0"/>
              <a:t> calling services.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Although currently the cellular network can cover majority areas, many people may still have the problem to contact others via the wireless cellular network, especially some building areas that the cellular signal may be affected.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Thus, Wi-Fi Calling services empower mobile users to access voice and text services over Wi-Fi instead of cellular networks. All of four U.S. major operators have launched Wi-Fi calling services since 2016.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2020, Wi-Fi calling services will take 53% of mobile IP voice service usage including VoLTE (26%) and others (21%).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While users are in an</a:t>
            </a:r>
            <a:r>
              <a:rPr lang="en-US" baseline="0" dirty="0"/>
              <a:t> area where cellular signals are very strong , they can still use voice and text services over public or private </a:t>
            </a:r>
            <a:r>
              <a:rPr lang="en-US" baseline="0" dirty="0" err="1"/>
              <a:t>WiFi</a:t>
            </a:r>
            <a:r>
              <a:rPr lang="en-US" baseline="0" dirty="0"/>
              <a:t> networks.</a:t>
            </a:r>
            <a:endParaRPr lang="en-US" dirty="0"/>
          </a:p>
          <a:p>
            <a:endParaRPr lang="en-US" dirty="0"/>
          </a:p>
        </p:txBody>
      </p:sp>
      <p:sp>
        <p:nvSpPr>
          <p:cNvPr id="4" name="Slide Number Placeholder 3">
            <a:extLst>
              <a:ext uri="{FF2B5EF4-FFF2-40B4-BE49-F238E27FC236}">
                <a16:creationId xmlns:a16="http://schemas.microsoft.com/office/drawing/2014/main" id="{3921EFAB-005E-4407-8C08-8F87FA46B586}"/>
              </a:ext>
            </a:extLst>
          </p:cNvPr>
          <p:cNvSpPr>
            <a:spLocks noGrp="1"/>
          </p:cNvSpPr>
          <p:nvPr>
            <p:ph type="sldNum" sz="quarter" idx="5"/>
          </p:nvPr>
        </p:nvSpPr>
        <p:spPr/>
        <p:txBody>
          <a:bodyPr/>
          <a:lstStyle/>
          <a:p>
            <a:fld id="{7F3A52DF-C0CA-4153-85D2-222A5612A98A}" type="slidenum">
              <a:rPr lang="zh-CN" altLang="en-US" smtClean="0"/>
              <a:pPr/>
              <a:t>52</a:t>
            </a:fld>
            <a:endParaRPr lang="en-US" altLang="zh-CN"/>
          </a:p>
        </p:txBody>
      </p:sp>
    </p:spTree>
    <p:extLst>
      <p:ext uri="{BB962C8B-B14F-4D97-AF65-F5344CB8AC3E}">
        <p14:creationId xmlns:p14="http://schemas.microsoft.com/office/powerpoint/2010/main" val="3735321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53</a:t>
            </a:fld>
            <a:endParaRPr lang="en-US" altLang="zh-CN"/>
          </a:p>
        </p:txBody>
      </p:sp>
    </p:spTree>
    <p:extLst>
      <p:ext uri="{BB962C8B-B14F-4D97-AF65-F5344CB8AC3E}">
        <p14:creationId xmlns:p14="http://schemas.microsoft.com/office/powerpoint/2010/main" val="3731983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First, let’s take at look at the Wi-fi calling services primer. </a:t>
            </a:r>
            <a:r>
              <a:rPr lang="en-US" altLang="zh-TW" dirty="0" err="1"/>
              <a:t>VoWifi</a:t>
            </a:r>
            <a:r>
              <a:rPr lang="en-US" altLang="zh-TW" dirty="0"/>
              <a:t> is a </a:t>
            </a:r>
            <a:r>
              <a:rPr lang="en-US" u="sng" dirty="0"/>
              <a:t>SIP-based</a:t>
            </a:r>
            <a:r>
              <a:rPr lang="en-US" dirty="0"/>
              <a:t> voice and text service, but a 3GPP-modified version is adopted. Similar to VoLTE, VoWiFi is developed on top of 3GPP IMS.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The bottom figure shows the infrastructure for VoWiFi and VoLTE.  </a:t>
            </a:r>
          </a:p>
          <a:p>
            <a:r>
              <a:rPr lang="en-US" altLang="zh-TW" dirty="0"/>
              <a:t>The</a:t>
            </a:r>
            <a:r>
              <a:rPr lang="en-US" altLang="zh-TW" baseline="0" dirty="0"/>
              <a:t> </a:t>
            </a:r>
            <a:r>
              <a:rPr lang="en-US" altLang="zh-TW" baseline="0" dirty="0" err="1"/>
              <a:t>WiFi</a:t>
            </a:r>
            <a:r>
              <a:rPr lang="en-US" altLang="zh-TW" baseline="0" dirty="0"/>
              <a:t> access point and </a:t>
            </a:r>
            <a:r>
              <a:rPr lang="en-US" altLang="zh-TW" baseline="0" dirty="0" err="1"/>
              <a:t>ePDG</a:t>
            </a:r>
            <a:r>
              <a:rPr lang="en-US" altLang="zh-TW" baseline="0" dirty="0"/>
              <a:t> (evolved Packet Data Gateway) are newly deployed for </a:t>
            </a:r>
            <a:r>
              <a:rPr lang="en-US" altLang="zh-TW" baseline="0" dirty="0" err="1"/>
              <a:t>WiFi</a:t>
            </a:r>
            <a:r>
              <a:rPr lang="en-US" altLang="zh-TW" baseline="0" dirty="0"/>
              <a:t> calling users.</a:t>
            </a:r>
          </a:p>
          <a:p>
            <a:r>
              <a:rPr lang="en-US" altLang="zh-TW" baseline="0" dirty="0"/>
              <a:t>For other network elements such as AAA, IMS servers, </a:t>
            </a:r>
            <a:r>
              <a:rPr lang="en-US" altLang="zh-TW" baseline="0" dirty="0" err="1"/>
              <a:t>etc</a:t>
            </a:r>
            <a:r>
              <a:rPr lang="en-US" altLang="zh-TW" baseline="0" dirty="0"/>
              <a:t>, </a:t>
            </a:r>
            <a:r>
              <a:rPr lang="en-US" altLang="zh-TW" baseline="0" dirty="0" err="1"/>
              <a:t>WiFi</a:t>
            </a:r>
            <a:r>
              <a:rPr lang="en-US" altLang="zh-TW" baseline="0" dirty="0"/>
              <a:t> calling users share them with VoLTE users.</a:t>
            </a:r>
            <a:endParaRPr lang="zh-TW" altLang="en-US" dirty="0"/>
          </a:p>
        </p:txBody>
      </p:sp>
      <p:sp>
        <p:nvSpPr>
          <p:cNvPr id="4" name="Slide Number Placeholder 3">
            <a:extLst>
              <a:ext uri="{FF2B5EF4-FFF2-40B4-BE49-F238E27FC236}">
                <a16:creationId xmlns:a16="http://schemas.microsoft.com/office/drawing/2014/main" id="{71A6E921-3337-4651-9042-66C1AD4C1E80}"/>
              </a:ext>
            </a:extLst>
          </p:cNvPr>
          <p:cNvSpPr>
            <a:spLocks noGrp="1"/>
          </p:cNvSpPr>
          <p:nvPr>
            <p:ph type="sldNum" sz="quarter" idx="5"/>
          </p:nvPr>
        </p:nvSpPr>
        <p:spPr/>
        <p:txBody>
          <a:bodyPr/>
          <a:lstStyle/>
          <a:p>
            <a:fld id="{7F3A52DF-C0CA-4153-85D2-222A5612A98A}" type="slidenum">
              <a:rPr lang="zh-CN" altLang="en-US" smtClean="0"/>
              <a:pPr/>
              <a:t>54</a:t>
            </a:fld>
            <a:endParaRPr lang="en-US" altLang="zh-CN"/>
          </a:p>
        </p:txBody>
      </p:sp>
    </p:spTree>
    <p:extLst>
      <p:ext uri="{BB962C8B-B14F-4D97-AF65-F5344CB8AC3E}">
        <p14:creationId xmlns:p14="http://schemas.microsoft.com/office/powerpoint/2010/main" val="1230089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Since Wi-Fi calling service may transmit the data via the public </a:t>
            </a:r>
            <a:r>
              <a:rPr lang="en-US" dirty="0" err="1"/>
              <a:t>WiFi</a:t>
            </a:r>
            <a:r>
              <a:rPr lang="en-US" dirty="0"/>
              <a:t> network, malicious public Wi-Fi network which can freely drop every Wi-Fi calling service signaling and voice packets.  Here is some </a:t>
            </a:r>
            <a:r>
              <a:rPr lang="en-US" dirty="0" err="1"/>
              <a:t>WiFi</a:t>
            </a:r>
            <a:r>
              <a:rPr lang="en-US" dirty="0"/>
              <a:t> calling security mechanisms.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First, it uses well-examined 3GPP Authentication and Key Agreement (AKA) and SIM-based security adopted by VoLTE – symmetric cryptography.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Second, all Wi-Fi calling signaling and voice/text packets are delivered through IPsec (Internet Protocol Security) that provide ciphering and integrity protection.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However, according to our study, we found that they are not enough to protect VoWiFi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How does it go wrong?</a:t>
            </a:r>
          </a:p>
          <a:p>
            <a:endParaRPr lang="en-US" dirty="0"/>
          </a:p>
        </p:txBody>
      </p:sp>
      <p:sp>
        <p:nvSpPr>
          <p:cNvPr id="4" name="Slide Number Placeholder 3">
            <a:extLst>
              <a:ext uri="{FF2B5EF4-FFF2-40B4-BE49-F238E27FC236}">
                <a16:creationId xmlns:a16="http://schemas.microsoft.com/office/drawing/2014/main" id="{18B03319-495C-48C0-A0F3-A594BCA3BCBC}"/>
              </a:ext>
            </a:extLst>
          </p:cNvPr>
          <p:cNvSpPr>
            <a:spLocks noGrp="1"/>
          </p:cNvSpPr>
          <p:nvPr>
            <p:ph type="sldNum" sz="quarter" idx="5"/>
          </p:nvPr>
        </p:nvSpPr>
        <p:spPr/>
        <p:txBody>
          <a:bodyPr/>
          <a:lstStyle/>
          <a:p>
            <a:fld id="{7F3A52DF-C0CA-4153-85D2-222A5612A98A}" type="slidenum">
              <a:rPr lang="zh-CN" altLang="en-US" smtClean="0"/>
              <a:pPr/>
              <a:t>55</a:t>
            </a:fld>
            <a:endParaRPr lang="en-US" altLang="zh-CN"/>
          </a:p>
        </p:txBody>
      </p:sp>
    </p:spTree>
    <p:extLst>
      <p:ext uri="{BB962C8B-B14F-4D97-AF65-F5344CB8AC3E}">
        <p14:creationId xmlns:p14="http://schemas.microsoft.com/office/powerpoint/2010/main" val="2171863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our discovered vulnerabilities will be introduced.</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56</a:t>
            </a:fld>
            <a:endParaRPr lang="en-US" altLang="zh-CN"/>
          </a:p>
        </p:txBody>
      </p:sp>
    </p:spTree>
    <p:extLst>
      <p:ext uri="{BB962C8B-B14F-4D97-AF65-F5344CB8AC3E}">
        <p14:creationId xmlns:p14="http://schemas.microsoft.com/office/powerpoint/2010/main" val="1129447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finding is that Wi-Fi calling devices will activate Wi-Fi calling services over an insecure Wi-Fi network</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57</a:t>
            </a:fld>
            <a:endParaRPr lang="en-US" altLang="zh-CN"/>
          </a:p>
        </p:txBody>
      </p:sp>
    </p:spTree>
    <p:extLst>
      <p:ext uri="{BB962C8B-B14F-4D97-AF65-F5344CB8AC3E}">
        <p14:creationId xmlns:p14="http://schemas.microsoft.com/office/powerpoint/2010/main" val="416330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the first vulnerability. Wi-Fi calling standards don’t exclude insecure Wi-Fi.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a:t>
            </a:r>
            <a:r>
              <a:rPr lang="en-US" dirty="0" err="1"/>
              <a:t>wifi</a:t>
            </a:r>
            <a:r>
              <a:rPr lang="en-US" dirty="0"/>
              <a:t> selection modes. Manual selection </a:t>
            </a:r>
            <a:r>
              <a:rPr lang="en-US" altLang="zh-CN" dirty="0"/>
              <a:t>and</a:t>
            </a:r>
            <a:r>
              <a:rPr lang="en-US" dirty="0"/>
              <a:t> Automated selection, which use Access network discovery and selection function to select the </a:t>
            </a:r>
            <a:r>
              <a:rPr lang="en-US" dirty="0" err="1"/>
              <a:t>WiFi</a:t>
            </a:r>
            <a:r>
              <a:rPr lang="en-US" dirty="0"/>
              <a:t> accessing point by capabilities and radio quality without considering the security of selected Wi-Fi network.</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validate it by deploying an insecure Wi-Fi network using a Wi-Fi router which is vulnerable to ARP spoofing attack. It is foundation of a variety of MITM attacks.  We test whether the </a:t>
            </a:r>
            <a:r>
              <a:rPr lang="en-US" dirty="0" err="1"/>
              <a:t>WiFi</a:t>
            </a:r>
            <a:r>
              <a:rPr lang="en-US" dirty="0"/>
              <a:t> calling devices will connect to the insecure router. We tested a couple of smartphones and found that (click) </a:t>
            </a:r>
            <a:r>
              <a:rPr lang="en-US" altLang="zh-TW" sz="1200" dirty="0">
                <a:solidFill>
                  <a:srgbClr val="C00000"/>
                </a:solidFill>
              </a:rPr>
              <a:t>All tested Wi-Fi calling devices connected to the insecure Wi-Fi router.</a:t>
            </a:r>
          </a:p>
          <a:p>
            <a:endParaRPr lang="en-US" dirty="0"/>
          </a:p>
          <a:p>
            <a:endParaRPr lang="en-US" dirty="0"/>
          </a:p>
        </p:txBody>
      </p:sp>
      <p:sp>
        <p:nvSpPr>
          <p:cNvPr id="4" name="Slide Number Placeholder 3">
            <a:extLst>
              <a:ext uri="{FF2B5EF4-FFF2-40B4-BE49-F238E27FC236}">
                <a16:creationId xmlns:a16="http://schemas.microsoft.com/office/drawing/2014/main" id="{2D25D198-A039-434C-BC60-B0C415263085}"/>
              </a:ext>
            </a:extLst>
          </p:cNvPr>
          <p:cNvSpPr>
            <a:spLocks noGrp="1"/>
          </p:cNvSpPr>
          <p:nvPr>
            <p:ph type="sldNum" sz="quarter" idx="5"/>
          </p:nvPr>
        </p:nvSpPr>
        <p:spPr/>
        <p:txBody>
          <a:bodyPr/>
          <a:lstStyle/>
          <a:p>
            <a:fld id="{7F3A52DF-C0CA-4153-85D2-222A5612A98A}" type="slidenum">
              <a:rPr lang="zh-CN" altLang="en-US" smtClean="0"/>
              <a:pPr/>
              <a:t>58</a:t>
            </a:fld>
            <a:endParaRPr lang="en-US" altLang="zh-CN"/>
          </a:p>
        </p:txBody>
      </p:sp>
    </p:spTree>
    <p:extLst>
      <p:ext uri="{BB962C8B-B14F-4D97-AF65-F5344CB8AC3E}">
        <p14:creationId xmlns:p14="http://schemas.microsoft.com/office/powerpoint/2010/main" val="32177381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second finding is that Wi-Fi calling devices do not employ security defense against the common Wi-Fi ARP spoofing attacks</a:t>
            </a:r>
          </a:p>
        </p:txBody>
      </p:sp>
      <p:sp>
        <p:nvSpPr>
          <p:cNvPr id="4" name="Slide Number Placeholder 3">
            <a:extLst>
              <a:ext uri="{FF2B5EF4-FFF2-40B4-BE49-F238E27FC236}">
                <a16:creationId xmlns:a16="http://schemas.microsoft.com/office/drawing/2014/main" id="{CD89EAAE-59C7-4C68-B8A3-4D5A076D8C87}"/>
              </a:ext>
            </a:extLst>
          </p:cNvPr>
          <p:cNvSpPr>
            <a:spLocks noGrp="1"/>
          </p:cNvSpPr>
          <p:nvPr>
            <p:ph type="sldNum" sz="quarter" idx="5"/>
          </p:nvPr>
        </p:nvSpPr>
        <p:spPr/>
        <p:txBody>
          <a:bodyPr/>
          <a:lstStyle/>
          <a:p>
            <a:fld id="{7F3A52DF-C0CA-4153-85D2-222A5612A98A}" type="slidenum">
              <a:rPr lang="zh-CN" altLang="en-US" smtClean="0"/>
              <a:pPr/>
              <a:t>59</a:t>
            </a:fld>
            <a:endParaRPr lang="en-US" altLang="zh-CN"/>
          </a:p>
        </p:txBody>
      </p:sp>
    </p:spTree>
    <p:extLst>
      <p:ext uri="{BB962C8B-B14F-4D97-AF65-F5344CB8AC3E}">
        <p14:creationId xmlns:p14="http://schemas.microsoft.com/office/powerpoint/2010/main" val="3249650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the second vulnerability, </a:t>
            </a:r>
            <a:r>
              <a:rPr lang="en-US" sz="1200" kern="0" dirty="0"/>
              <a:t>Wi-Fi calling devices always accept ARP Reply message. Under the ARP spoofing attack, All packets sent by Wi-Fi calling devices can be redirected to adversaries.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validate this vulnerability, we use </a:t>
            </a:r>
            <a:r>
              <a:rPr lang="en-US" dirty="0" err="1"/>
              <a:t>EtterCap</a:t>
            </a:r>
            <a:r>
              <a:rPr lang="en-US" dirty="0"/>
              <a:t> to send spoofed ARP messages. Therefore, we found that adversaries can capture all </a:t>
            </a:r>
            <a:r>
              <a:rPr lang="en-US" dirty="0" err="1"/>
              <a:t>WiFi</a:t>
            </a:r>
            <a:r>
              <a:rPr lang="en-US" dirty="0"/>
              <a:t> packets sending by the victim as shown in the figure.</a:t>
            </a:r>
          </a:p>
          <a:p>
            <a:endParaRPr lang="en-US" dirty="0"/>
          </a:p>
        </p:txBody>
      </p:sp>
      <p:sp>
        <p:nvSpPr>
          <p:cNvPr id="4" name="Slide Number Placeholder 3">
            <a:extLst>
              <a:ext uri="{FF2B5EF4-FFF2-40B4-BE49-F238E27FC236}">
                <a16:creationId xmlns:a16="http://schemas.microsoft.com/office/drawing/2014/main" id="{8F4FFAE7-AB20-46E6-8020-6737C7FE7613}"/>
              </a:ext>
            </a:extLst>
          </p:cNvPr>
          <p:cNvSpPr>
            <a:spLocks noGrp="1"/>
          </p:cNvSpPr>
          <p:nvPr>
            <p:ph type="sldNum" sz="quarter" idx="5"/>
          </p:nvPr>
        </p:nvSpPr>
        <p:spPr/>
        <p:txBody>
          <a:bodyPr/>
          <a:lstStyle/>
          <a:p>
            <a:fld id="{7F3A52DF-C0CA-4153-85D2-222A5612A98A}" type="slidenum">
              <a:rPr lang="zh-CN" altLang="en-US" smtClean="0"/>
              <a:pPr/>
              <a:t>60</a:t>
            </a:fld>
            <a:endParaRPr lang="en-US" altLang="zh-CN"/>
          </a:p>
        </p:txBody>
      </p:sp>
    </p:spTree>
    <p:extLst>
      <p:ext uri="{BB962C8B-B14F-4D97-AF65-F5344CB8AC3E}">
        <p14:creationId xmlns:p14="http://schemas.microsoft.com/office/powerpoint/2010/main" val="205915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altLang="zh-CN" dirty="0"/>
              <a:t>Then, let’s take a look at the cellular mobile network.</a:t>
            </a:r>
          </a:p>
          <a:p>
            <a:r>
              <a:rPr lang="en-US" dirty="0"/>
              <a:t>People can the cellular network for ubiquitous mobile data, voice, and text services, including the voice and text communication, chatting on Apps, browsing the websites, conducting monetary transactions. More and more features are added and provided by the mobile network. </a:t>
            </a:r>
          </a:p>
        </p:txBody>
      </p:sp>
      <p:sp>
        <p:nvSpPr>
          <p:cNvPr id="4" name="Slide Number Placeholder 3">
            <a:extLst>
              <a:ext uri="{FF2B5EF4-FFF2-40B4-BE49-F238E27FC236}">
                <a16:creationId xmlns:a16="http://schemas.microsoft.com/office/drawing/2014/main" id="{BC9A5979-CE04-4DC6-966C-65978C81281A}"/>
              </a:ext>
            </a:extLst>
          </p:cNvPr>
          <p:cNvSpPr>
            <a:spLocks noGrp="1"/>
          </p:cNvSpPr>
          <p:nvPr>
            <p:ph type="sldNum" sz="quarter" idx="5"/>
          </p:nvPr>
        </p:nvSpPr>
        <p:spPr/>
        <p:txBody>
          <a:bodyPr/>
          <a:lstStyle/>
          <a:p>
            <a:fld id="{7F3A52DF-C0CA-4153-85D2-222A5612A98A}" type="slidenum">
              <a:rPr lang="zh-CN" altLang="en-US" smtClean="0"/>
              <a:pPr/>
              <a:t>6</a:t>
            </a:fld>
            <a:endParaRPr lang="en-US" altLang="zh-CN"/>
          </a:p>
        </p:txBody>
      </p:sp>
    </p:spTree>
    <p:extLst>
      <p:ext uri="{BB962C8B-B14F-4D97-AF65-F5344CB8AC3E}">
        <p14:creationId xmlns:p14="http://schemas.microsoft.com/office/powerpoint/2010/main" val="980802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Finding 3 is that Wi-Fi calling devices and infrastructure indeed deploy extra security mechanisms for malicious Wi-Fi attacks, however, it is not enough.</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F67B52DA-14E8-46C9-9F97-0EE4F5C3450E}"/>
              </a:ext>
            </a:extLst>
          </p:cNvPr>
          <p:cNvSpPr>
            <a:spLocks noGrp="1"/>
          </p:cNvSpPr>
          <p:nvPr>
            <p:ph type="sldNum" sz="quarter" idx="5"/>
          </p:nvPr>
        </p:nvSpPr>
        <p:spPr/>
        <p:txBody>
          <a:bodyPr/>
          <a:lstStyle/>
          <a:p>
            <a:fld id="{7F3A52DF-C0CA-4153-85D2-222A5612A98A}" type="slidenum">
              <a:rPr lang="zh-CN" altLang="en-US" smtClean="0"/>
              <a:pPr/>
              <a:t>61</a:t>
            </a:fld>
            <a:endParaRPr lang="en-US" altLang="zh-CN"/>
          </a:p>
        </p:txBody>
      </p:sp>
    </p:spTree>
    <p:extLst>
      <p:ext uri="{BB962C8B-B14F-4D97-AF65-F5344CB8AC3E}">
        <p14:creationId xmlns:p14="http://schemas.microsoft.com/office/powerpoint/2010/main" val="30769214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Using the aforementioned </a:t>
            </a:r>
            <a:r>
              <a:rPr lang="en-US" dirty="0" err="1"/>
              <a:t>vulnerbailities</a:t>
            </a:r>
            <a:r>
              <a:rPr lang="en-US" dirty="0"/>
              <a:t>, the adversaries can launch </a:t>
            </a:r>
            <a:r>
              <a:rPr lang="en-US" dirty="0" err="1"/>
              <a:t>WiFi</a:t>
            </a:r>
            <a:r>
              <a:rPr lang="en-US" dirty="0"/>
              <a:t> calling service DoS attacks by Discarding all intercepted Wi-Fi signaling and voice/text packets</a:t>
            </a:r>
          </a:p>
          <a:p>
            <a:r>
              <a:rPr lang="en-US" dirty="0"/>
              <a:t>(click)</a:t>
            </a:r>
          </a:p>
          <a:p>
            <a:r>
              <a:rPr lang="en-US" dirty="0"/>
              <a:t>Operators indeed have a system-switch mechanism that can switch the voice service from Wi-Fi to the cellular network. </a:t>
            </a:r>
          </a:p>
          <a:p>
            <a:r>
              <a:rPr lang="en-US" dirty="0"/>
              <a:t>If an user fails to dial a Wi-Fi voice call, the mobile device will switch to use cellular-network-based voice services.</a:t>
            </a:r>
          </a:p>
          <a:p>
            <a:r>
              <a:rPr lang="en-US" dirty="0"/>
              <a:t>If Wi-Fi calling service operators cannot route an incoming call to users by Wi-Fi calling, the operators will switch it to use cellular-network-based one.</a:t>
            </a:r>
          </a:p>
          <a:p>
            <a:r>
              <a:rPr lang="en-US" dirty="0"/>
              <a:t>This figure shows the capture trace that indicate the system-switch starts to work.</a:t>
            </a:r>
          </a:p>
          <a:p>
            <a:r>
              <a:rPr lang="en-US" dirty="0"/>
              <a:t>(click)</a:t>
            </a:r>
          </a:p>
          <a:p>
            <a:r>
              <a:rPr lang="en-US" dirty="0"/>
              <a:t>As a result, for users, they are free of voice/text DoS attacks. But does it really make users free of attacks?</a:t>
            </a:r>
          </a:p>
          <a:p>
            <a:endParaRPr lang="en-US" dirty="0"/>
          </a:p>
        </p:txBody>
      </p:sp>
      <p:sp>
        <p:nvSpPr>
          <p:cNvPr id="4" name="Slide Number Placeholder 3">
            <a:extLst>
              <a:ext uri="{FF2B5EF4-FFF2-40B4-BE49-F238E27FC236}">
                <a16:creationId xmlns:a16="http://schemas.microsoft.com/office/drawing/2014/main" id="{49C27B41-E42C-43E6-8703-2E0A27A20075}"/>
              </a:ext>
            </a:extLst>
          </p:cNvPr>
          <p:cNvSpPr>
            <a:spLocks noGrp="1"/>
          </p:cNvSpPr>
          <p:nvPr>
            <p:ph type="sldNum" sz="quarter" idx="5"/>
          </p:nvPr>
        </p:nvSpPr>
        <p:spPr/>
        <p:txBody>
          <a:bodyPr/>
          <a:lstStyle/>
          <a:p>
            <a:fld id="{7F3A52DF-C0CA-4153-85D2-222A5612A98A}" type="slidenum">
              <a:rPr lang="zh-CN" altLang="en-US" smtClean="0"/>
              <a:pPr/>
              <a:t>62</a:t>
            </a:fld>
            <a:endParaRPr lang="en-US" altLang="zh-CN"/>
          </a:p>
        </p:txBody>
      </p:sp>
    </p:spTree>
    <p:extLst>
      <p:ext uri="{BB962C8B-B14F-4D97-AF65-F5344CB8AC3E}">
        <p14:creationId xmlns:p14="http://schemas.microsoft.com/office/powerpoint/2010/main" val="400586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Unfortunately, no. Vulnerability 3 is that the </a:t>
            </a:r>
            <a:r>
              <a:rPr lang="en-US" altLang="zh-TW" dirty="0"/>
              <a:t>Inter-system switch voice service continuity is not revised accordingly. Service continuity can seamlessly switch an ongoing Wi-Fi calling call to back to cellular-network-based voice call. However, it is only triggered while the quality of Wi-Fi radio signals is bad.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What if Wi-Fi radio quality is good but Wi-Fi calling service quality is poor?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We start dropping all Wi-Fi calling packets after the call conversation is started (Wi-Fi radio quality is good).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are shocked because it bypasses the system-switch security mechanism. No cellular-based voice call is initiated.</a:t>
            </a:r>
          </a:p>
          <a:p>
            <a:endParaRPr lang="en-US" dirty="0"/>
          </a:p>
        </p:txBody>
      </p:sp>
      <p:sp>
        <p:nvSpPr>
          <p:cNvPr id="4" name="Slide Number Placeholder 3">
            <a:extLst>
              <a:ext uri="{FF2B5EF4-FFF2-40B4-BE49-F238E27FC236}">
                <a16:creationId xmlns:a16="http://schemas.microsoft.com/office/drawing/2014/main" id="{2ED2D274-6F35-4341-9826-2A4E2F619703}"/>
              </a:ext>
            </a:extLst>
          </p:cNvPr>
          <p:cNvSpPr>
            <a:spLocks noGrp="1"/>
          </p:cNvSpPr>
          <p:nvPr>
            <p:ph type="sldNum" sz="quarter" idx="5"/>
          </p:nvPr>
        </p:nvSpPr>
        <p:spPr/>
        <p:txBody>
          <a:bodyPr/>
          <a:lstStyle/>
          <a:p>
            <a:fld id="{7F3A52DF-C0CA-4153-85D2-222A5612A98A}" type="slidenum">
              <a:rPr lang="zh-CN" altLang="en-US" smtClean="0"/>
              <a:pPr/>
              <a:t>63</a:t>
            </a:fld>
            <a:endParaRPr lang="en-US" altLang="zh-CN"/>
          </a:p>
        </p:txBody>
      </p:sp>
    </p:spTree>
    <p:extLst>
      <p:ext uri="{BB962C8B-B14F-4D97-AF65-F5344CB8AC3E}">
        <p14:creationId xmlns:p14="http://schemas.microsoft.com/office/powerpoint/2010/main" val="1689041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Finding 4 is that Wi-Fi calling service operators do not take extra security mechanisms to protect the encrypted Wi-Fi calling packets. </a:t>
            </a:r>
          </a:p>
          <a:p>
            <a:endParaRPr lang="en-US" dirty="0"/>
          </a:p>
          <a:p>
            <a:endParaRPr lang="en-US" dirty="0"/>
          </a:p>
          <a:p>
            <a:r>
              <a:rPr lang="en-US" dirty="0"/>
              <a:t>The answer to this question is yes. </a:t>
            </a:r>
            <a:r>
              <a:rPr lang="en-US" dirty="0" err="1"/>
              <a:t>WiFi</a:t>
            </a:r>
            <a:r>
              <a:rPr lang="en-US" dirty="0"/>
              <a:t> calling devices do not avoid to activate </a:t>
            </a:r>
            <a:r>
              <a:rPr lang="en-US" dirty="0" err="1"/>
              <a:t>wifi</a:t>
            </a:r>
            <a:r>
              <a:rPr lang="en-US" dirty="0"/>
              <a:t> calling services in an insecure </a:t>
            </a:r>
            <a:r>
              <a:rPr lang="en-US" dirty="0" err="1"/>
              <a:t>wifi</a:t>
            </a:r>
            <a:r>
              <a:rPr lang="en-US" dirty="0"/>
              <a:t> network.</a:t>
            </a:r>
          </a:p>
        </p:txBody>
      </p:sp>
      <p:sp>
        <p:nvSpPr>
          <p:cNvPr id="4" name="Slide Number Placeholder 3">
            <a:extLst>
              <a:ext uri="{FF2B5EF4-FFF2-40B4-BE49-F238E27FC236}">
                <a16:creationId xmlns:a16="http://schemas.microsoft.com/office/drawing/2014/main" id="{7454E113-CA0C-495D-807C-A69B1D502656}"/>
              </a:ext>
            </a:extLst>
          </p:cNvPr>
          <p:cNvSpPr>
            <a:spLocks noGrp="1"/>
          </p:cNvSpPr>
          <p:nvPr>
            <p:ph type="sldNum" sz="quarter" idx="5"/>
          </p:nvPr>
        </p:nvSpPr>
        <p:spPr/>
        <p:txBody>
          <a:bodyPr/>
          <a:lstStyle/>
          <a:p>
            <a:fld id="{7F3A52DF-C0CA-4153-85D2-222A5612A98A}" type="slidenum">
              <a:rPr lang="zh-CN" altLang="en-US" smtClean="0"/>
              <a:pPr/>
              <a:t>64</a:t>
            </a:fld>
            <a:endParaRPr lang="en-US" altLang="zh-CN"/>
          </a:p>
        </p:txBody>
      </p:sp>
    </p:spTree>
    <p:extLst>
      <p:ext uri="{BB962C8B-B14F-4D97-AF65-F5344CB8AC3E}">
        <p14:creationId xmlns:p14="http://schemas.microsoft.com/office/powerpoint/2010/main" val="2147356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As I mentioned in the beginning, the Wi-Fi calling traffic is protected by the </a:t>
            </a:r>
            <a:r>
              <a:rPr lang="en-US" dirty="0" err="1"/>
              <a:t>IPSec</a:t>
            </a:r>
            <a:r>
              <a:rPr lang="en-US" dirty="0"/>
              <a:t>. However, based on our study, we found that it is still vulnerable to side-channel attacks since </a:t>
            </a:r>
            <a:r>
              <a:rPr lang="en-US" dirty="0" err="1"/>
              <a:t>Wi-FI</a:t>
            </a:r>
            <a:r>
              <a:rPr lang="en-US" dirty="0"/>
              <a:t> calling service is the only service transmitted through the </a:t>
            </a:r>
            <a:r>
              <a:rPr lang="en-US" dirty="0" err="1"/>
              <a:t>IPSec</a:t>
            </a:r>
            <a:r>
              <a:rPr lang="en-US" dirty="0"/>
              <a:t> channel between mobile device and </a:t>
            </a:r>
            <a:r>
              <a:rPr lang="en-US" dirty="0" err="1"/>
              <a:t>ePDG</a:t>
            </a:r>
            <a:r>
              <a:rPr lang="en-US" dirty="0"/>
              <a:t>. It may be exploited to leak user privacy in terms of Wi-Fi calling service events.</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validate this vulnerability, we start to analyze the </a:t>
            </a:r>
            <a:r>
              <a:rPr lang="en-US" dirty="0" err="1"/>
              <a:t>WiFi</a:t>
            </a:r>
            <a:r>
              <a:rPr lang="en-US" dirty="0"/>
              <a:t> calling trace. Six events are defined including dialing/receiving a call, sending/receiving a text message, and activating/deactivating the service as shown in the figure. X is uplink packets. Red rectangle is downlink packets.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When we apply a simple decision tree algorithm, it can infer all these six calling events even the traffic is protected by </a:t>
            </a:r>
            <a:r>
              <a:rPr lang="en-US" dirty="0" err="1"/>
              <a:t>IPSec</a:t>
            </a:r>
            <a:r>
              <a:rPr lang="en-US" dirty="0"/>
              <a:t>.</a:t>
            </a:r>
          </a:p>
        </p:txBody>
      </p:sp>
      <p:sp>
        <p:nvSpPr>
          <p:cNvPr id="4" name="Slide Number Placeholder 3">
            <a:extLst>
              <a:ext uri="{FF2B5EF4-FFF2-40B4-BE49-F238E27FC236}">
                <a16:creationId xmlns:a16="http://schemas.microsoft.com/office/drawing/2014/main" id="{79CF3C27-A116-40A3-8F67-4B2410671C93}"/>
              </a:ext>
            </a:extLst>
          </p:cNvPr>
          <p:cNvSpPr>
            <a:spLocks noGrp="1"/>
          </p:cNvSpPr>
          <p:nvPr>
            <p:ph type="sldNum" sz="quarter" idx="5"/>
          </p:nvPr>
        </p:nvSpPr>
        <p:spPr/>
        <p:txBody>
          <a:bodyPr/>
          <a:lstStyle/>
          <a:p>
            <a:fld id="{7F3A52DF-C0CA-4153-85D2-222A5612A98A}" type="slidenum">
              <a:rPr lang="zh-CN" altLang="en-US" smtClean="0"/>
              <a:pPr/>
              <a:t>65</a:t>
            </a:fld>
            <a:endParaRPr lang="en-US" altLang="zh-CN"/>
          </a:p>
        </p:txBody>
      </p:sp>
    </p:spTree>
    <p:extLst>
      <p:ext uri="{BB962C8B-B14F-4D97-AF65-F5344CB8AC3E}">
        <p14:creationId xmlns:p14="http://schemas.microsoft.com/office/powerpoint/2010/main" val="2672300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Next, I’ll introduce two </a:t>
            </a:r>
            <a:r>
              <a:rPr lang="en-US" dirty="0">
                <a:solidFill>
                  <a:schemeClr val="tx1"/>
                </a:solidFill>
              </a:rPr>
              <a:t>Proof-of-concept Attacks.</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66</a:t>
            </a:fld>
            <a:endParaRPr lang="en-US" altLang="zh-CN"/>
          </a:p>
        </p:txBody>
      </p:sp>
    </p:spTree>
    <p:extLst>
      <p:ext uri="{BB962C8B-B14F-4D97-AF65-F5344CB8AC3E}">
        <p14:creationId xmlns:p14="http://schemas.microsoft.com/office/powerpoint/2010/main" val="471489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Attack one is user privacy leakage attack. A User Privacy Inference System shown below is designed and implemented. By this system, the adversary can not only know the application identity, device information, </a:t>
            </a:r>
            <a:r>
              <a:rPr lang="en-US" dirty="0" err="1"/>
              <a:t>WiFi</a:t>
            </a:r>
            <a:r>
              <a:rPr lang="en-US" dirty="0"/>
              <a:t> calling call statistics, but also can map a IP to a real person.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It contains 3 components.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WiCA</a:t>
            </a:r>
            <a:r>
              <a:rPr lang="en-US" dirty="0"/>
              <a:t> intercepts all the Wi-Fi packets and then identifies the Wi-Fi calling ones. From the Wi-Fi calling packets, </a:t>
            </a:r>
            <a:r>
              <a:rPr lang="en-US" dirty="0" err="1"/>
              <a:t>WiCA</a:t>
            </a:r>
            <a:r>
              <a:rPr lang="en-US" dirty="0"/>
              <a:t> extracts call statistics (e.g., ringing time and call duration) for each device IP. The other packets are dispatched to a real-time traffic analyzer, which analyzes application identity and device information.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UCIA identifies each phone user’s call statistics based on a surveillance camera using the techniques of face recognition and human motion detection.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CS-IP2U uses the call statistics from both </a:t>
            </a:r>
            <a:r>
              <a:rPr lang="en-US" dirty="0" err="1"/>
              <a:t>WiCA</a:t>
            </a:r>
            <a:r>
              <a:rPr lang="en-US" dirty="0"/>
              <a:t> and UCIA to correlate each phone user with an IP address. It generates a mapping table with IP and user identity, together with each user’s call statistics.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Next, I’ll introduce each component.</a:t>
            </a:r>
          </a:p>
        </p:txBody>
      </p:sp>
      <p:sp>
        <p:nvSpPr>
          <p:cNvPr id="4" name="Slide Number Placeholder 3">
            <a:extLst>
              <a:ext uri="{FF2B5EF4-FFF2-40B4-BE49-F238E27FC236}">
                <a16:creationId xmlns:a16="http://schemas.microsoft.com/office/drawing/2014/main" id="{041CA5D0-762A-4A3D-9ACC-74C4764343B5}"/>
              </a:ext>
            </a:extLst>
          </p:cNvPr>
          <p:cNvSpPr>
            <a:spLocks noGrp="1"/>
          </p:cNvSpPr>
          <p:nvPr>
            <p:ph type="sldNum" sz="quarter" idx="5"/>
          </p:nvPr>
        </p:nvSpPr>
        <p:spPr/>
        <p:txBody>
          <a:bodyPr/>
          <a:lstStyle/>
          <a:p>
            <a:fld id="{7F3A52DF-C0CA-4153-85D2-222A5612A98A}" type="slidenum">
              <a:rPr lang="zh-CN" altLang="en-US" smtClean="0"/>
              <a:pPr/>
              <a:t>67</a:t>
            </a:fld>
            <a:endParaRPr lang="en-US" altLang="zh-CN"/>
          </a:p>
        </p:txBody>
      </p:sp>
    </p:spTree>
    <p:extLst>
      <p:ext uri="{BB962C8B-B14F-4D97-AF65-F5344CB8AC3E}">
        <p14:creationId xmlns:p14="http://schemas.microsoft.com/office/powerpoint/2010/main" val="1185391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First is </a:t>
            </a:r>
            <a:r>
              <a:rPr lang="en-US" dirty="0" err="1"/>
              <a:t>WiCA</a:t>
            </a:r>
            <a:r>
              <a:rPr lang="en-US" dirty="0"/>
              <a:t>. </a:t>
            </a:r>
            <a:r>
              <a:rPr lang="en-US" dirty="0" err="1"/>
              <a:t>WiFi</a:t>
            </a:r>
            <a:r>
              <a:rPr lang="en-US" dirty="0"/>
              <a:t> calling analyzer.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devise </a:t>
            </a:r>
            <a:r>
              <a:rPr lang="en-US" dirty="0" err="1"/>
              <a:t>WiCA</a:t>
            </a:r>
            <a:r>
              <a:rPr lang="en-US" dirty="0"/>
              <a:t> to infer a Wi-Fi calling user’s call statistics, including who initiates the call, who hangs up the call, ringing time of call, and conversation time of call. </a:t>
            </a:r>
            <a:r>
              <a:rPr lang="en-US" dirty="0" err="1"/>
              <a:t>WiCA</a:t>
            </a:r>
            <a:r>
              <a:rPr lang="en-US" dirty="0"/>
              <a:t> has two phase. Phase one is event classification and phase two is call statistics extraction.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E.g., we may use how many times the person hangs up the call to infer whether he/she is an aggressive person.</a:t>
            </a:r>
          </a:p>
          <a:p>
            <a:endParaRPr lang="en-US" dirty="0"/>
          </a:p>
        </p:txBody>
      </p:sp>
      <p:sp>
        <p:nvSpPr>
          <p:cNvPr id="4" name="Slide Number Placeholder 3">
            <a:extLst>
              <a:ext uri="{FF2B5EF4-FFF2-40B4-BE49-F238E27FC236}">
                <a16:creationId xmlns:a16="http://schemas.microsoft.com/office/drawing/2014/main" id="{0837104A-94AA-4AF5-958F-41D76F1BC2D4}"/>
              </a:ext>
            </a:extLst>
          </p:cNvPr>
          <p:cNvSpPr>
            <a:spLocks noGrp="1"/>
          </p:cNvSpPr>
          <p:nvPr>
            <p:ph type="sldNum" sz="quarter" idx="5"/>
          </p:nvPr>
        </p:nvSpPr>
        <p:spPr/>
        <p:txBody>
          <a:bodyPr/>
          <a:lstStyle/>
          <a:p>
            <a:fld id="{7F3A52DF-C0CA-4153-85D2-222A5612A98A}" type="slidenum">
              <a:rPr lang="zh-CN" altLang="en-US" smtClean="0"/>
              <a:pPr/>
              <a:t>68</a:t>
            </a:fld>
            <a:endParaRPr lang="en-US" altLang="zh-CN"/>
          </a:p>
        </p:txBody>
      </p:sp>
    </p:spTree>
    <p:extLst>
      <p:ext uri="{BB962C8B-B14F-4D97-AF65-F5344CB8AC3E}">
        <p14:creationId xmlns:p14="http://schemas.microsoft.com/office/powerpoint/2010/main" val="26539599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When it runs, </a:t>
            </a:r>
            <a:r>
              <a:rPr lang="en-US" dirty="0" err="1"/>
              <a:t>WiCA</a:t>
            </a:r>
            <a:r>
              <a:rPr lang="en-US" dirty="0"/>
              <a:t> record the number of uplink and downlink packets as a window per 2 seconds. We classify them into three 3 categories by packet size. </a:t>
            </a:r>
          </a:p>
          <a:p>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Based on the experimental results, we observe that when a time window containing 0 small uplink packets and more than 10 small dl packets is normally Ringing event. A time window containing more than 10 UL and DL small packets is Talking status. A time window containing 0 UL and DL small packets is Not in Talking status.</a:t>
            </a:r>
          </a:p>
        </p:txBody>
      </p:sp>
      <p:sp>
        <p:nvSpPr>
          <p:cNvPr id="4" name="Slide Number Placeholder 3">
            <a:extLst>
              <a:ext uri="{FF2B5EF4-FFF2-40B4-BE49-F238E27FC236}">
                <a16:creationId xmlns:a16="http://schemas.microsoft.com/office/drawing/2014/main" id="{5A39F2AA-A729-4110-8AC8-7FEE10B33848}"/>
              </a:ext>
            </a:extLst>
          </p:cNvPr>
          <p:cNvSpPr>
            <a:spLocks noGrp="1"/>
          </p:cNvSpPr>
          <p:nvPr>
            <p:ph type="sldNum" sz="quarter" idx="5"/>
          </p:nvPr>
        </p:nvSpPr>
        <p:spPr/>
        <p:txBody>
          <a:bodyPr/>
          <a:lstStyle/>
          <a:p>
            <a:fld id="{7F3A52DF-C0CA-4153-85D2-222A5612A98A}" type="slidenum">
              <a:rPr lang="zh-CN" altLang="en-US" smtClean="0"/>
              <a:pPr/>
              <a:t>69</a:t>
            </a:fld>
            <a:endParaRPr lang="en-US" altLang="zh-CN"/>
          </a:p>
        </p:txBody>
      </p:sp>
    </p:spTree>
    <p:extLst>
      <p:ext uri="{BB962C8B-B14F-4D97-AF65-F5344CB8AC3E}">
        <p14:creationId xmlns:p14="http://schemas.microsoft.com/office/powerpoint/2010/main" val="2653651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introduce the ringing time inference. We observe that Observe that Wi-Fi calling service servers will keep sending small packets to both of caller and callee after SIP RINGING message is sent by the callee.</a:t>
            </a:r>
          </a:p>
          <a:p>
            <a:r>
              <a:rPr lang="en-US" dirty="0"/>
              <a:t>(click)</a:t>
            </a:r>
          </a:p>
          <a:p>
            <a:r>
              <a:rPr lang="en-US" dirty="0"/>
              <a:t>This figure shows the packets sent by </a:t>
            </a:r>
            <a:r>
              <a:rPr lang="en-US" dirty="0" err="1"/>
              <a:t>WiFi</a:t>
            </a:r>
            <a:r>
              <a:rPr lang="en-US" dirty="0"/>
              <a:t> calling server and callee for the event ‘receiving a call with a ringtone’ from callee perspective.</a:t>
            </a:r>
          </a:p>
          <a:p>
            <a:r>
              <a:rPr lang="en-US" dirty="0"/>
              <a:t>(click)</a:t>
            </a:r>
          </a:p>
          <a:p>
            <a:r>
              <a:rPr lang="en-US" dirty="0"/>
              <a:t>We can observe that after ringing starts, there will be a lot of small downlink packets, on the other hand (click), there will be no uplink packets from callee.</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70</a:t>
            </a:fld>
            <a:endParaRPr lang="en-US" altLang="zh-CN"/>
          </a:p>
        </p:txBody>
      </p:sp>
    </p:spTree>
    <p:extLst>
      <p:ext uri="{BB962C8B-B14F-4D97-AF65-F5344CB8AC3E}">
        <p14:creationId xmlns:p14="http://schemas.microsoft.com/office/powerpoint/2010/main" val="142021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the first part, data service. </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7</a:t>
            </a:fld>
            <a:endParaRPr lang="en-US" altLang="zh-CN"/>
          </a:p>
        </p:txBody>
      </p:sp>
    </p:spTree>
    <p:extLst>
      <p:ext uri="{BB962C8B-B14F-4D97-AF65-F5344CB8AC3E}">
        <p14:creationId xmlns:p14="http://schemas.microsoft.com/office/powerpoint/2010/main" val="3711611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the conversation time inference. (click) Two figures show the packets sent by server side and callee side for the event ‘talking’.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can see that after the ringing start, there will be only small downlink/uplinks packets. In the conversation, we see lots of small packets in both downlink and uplink.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is an example of a incoming </a:t>
            </a:r>
            <a:r>
              <a:rPr lang="en-US" dirty="0" err="1"/>
              <a:t>WiFi</a:t>
            </a:r>
            <a:r>
              <a:rPr lang="en-US" dirty="0"/>
              <a:t> calling call. Again, Red rectangle is downlink packets. X is uplink packets. </a:t>
            </a:r>
          </a:p>
          <a:p>
            <a:endParaRPr lang="en-US" dirty="0"/>
          </a:p>
        </p:txBody>
      </p:sp>
      <p:sp>
        <p:nvSpPr>
          <p:cNvPr id="4" name="Slide Number Placeholder 3">
            <a:extLst>
              <a:ext uri="{FF2B5EF4-FFF2-40B4-BE49-F238E27FC236}">
                <a16:creationId xmlns:a16="http://schemas.microsoft.com/office/drawing/2014/main" id="{6F9DE53B-309F-4E7D-B959-08C1B4677265}"/>
              </a:ext>
            </a:extLst>
          </p:cNvPr>
          <p:cNvSpPr>
            <a:spLocks noGrp="1"/>
          </p:cNvSpPr>
          <p:nvPr>
            <p:ph type="sldNum" sz="quarter" idx="5"/>
          </p:nvPr>
        </p:nvSpPr>
        <p:spPr/>
        <p:txBody>
          <a:bodyPr/>
          <a:lstStyle/>
          <a:p>
            <a:fld id="{7F3A52DF-C0CA-4153-85D2-222A5612A98A}" type="slidenum">
              <a:rPr lang="zh-CN" altLang="en-US" smtClean="0"/>
              <a:pPr/>
              <a:t>71</a:t>
            </a:fld>
            <a:endParaRPr lang="en-US" altLang="zh-CN"/>
          </a:p>
        </p:txBody>
      </p:sp>
    </p:spTree>
    <p:extLst>
      <p:ext uri="{BB962C8B-B14F-4D97-AF65-F5344CB8AC3E}">
        <p14:creationId xmlns:p14="http://schemas.microsoft.com/office/powerpoint/2010/main" val="2543636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Next is the call initiation and determination inference. It replies on the directions and patterns of large packets.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left figure is the SIP call flow for a wi-fi calling call. With this flow figure, we </a:t>
            </a:r>
            <a:r>
              <a:rPr lang="en-US" sz="1200" kern="1200" dirty="0">
                <a:solidFill>
                  <a:schemeClr val="tx1"/>
                </a:solidFill>
                <a:latin typeface="Times New Roman" pitchFamily="18" charset="0"/>
                <a:ea typeface="+mn-ea"/>
                <a:cs typeface="+mn-cs"/>
              </a:rPr>
              <a:t>can do the call initiation and determination inference. For example, </a:t>
            </a:r>
            <a:r>
              <a:rPr lang="en-US" altLang="zh-TW" sz="1200" kern="1200" dirty="0">
                <a:solidFill>
                  <a:schemeClr val="tx1"/>
                </a:solidFill>
                <a:latin typeface="Times New Roman" pitchFamily="18" charset="0"/>
                <a:ea typeface="+mn-ea"/>
                <a:cs typeface="+mn-cs"/>
              </a:rPr>
              <a:t>if the ringing or talking event is detected and the first large packet (SIP INVITE) is sent by the monitored Wi-Fi user, It is an outgoing call.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Times New Roman" pitchFamily="18" charset="0"/>
                <a:ea typeface="+mn-ea"/>
                <a:cs typeface="+mn-cs"/>
              </a:rPr>
              <a:t>For example, if the talking and not-talking events are detected and the last large packet (200 OK) is sent by the Wi-Fi server, the monitored Wi-Fi user terminates call first.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sz="1200" kern="1200" dirty="0">
              <a:solidFill>
                <a:schemeClr val="tx1"/>
              </a:solidFill>
              <a:latin typeface="Times New Roman" pitchFamily="18" charset="0"/>
              <a:ea typeface="+mn-ea"/>
              <a:cs typeface="+mn-cs"/>
            </a:endParaRPr>
          </a:p>
          <a:p>
            <a:endParaRPr lang="en-US" dirty="0"/>
          </a:p>
        </p:txBody>
      </p:sp>
      <p:sp>
        <p:nvSpPr>
          <p:cNvPr id="4" name="Slide Number Placeholder 3">
            <a:extLst>
              <a:ext uri="{FF2B5EF4-FFF2-40B4-BE49-F238E27FC236}">
                <a16:creationId xmlns:a16="http://schemas.microsoft.com/office/drawing/2014/main" id="{21D73A0D-3D6B-4AB1-9F14-8AF25B517B9A}"/>
              </a:ext>
            </a:extLst>
          </p:cNvPr>
          <p:cNvSpPr>
            <a:spLocks noGrp="1"/>
          </p:cNvSpPr>
          <p:nvPr>
            <p:ph type="sldNum" sz="quarter" idx="5"/>
          </p:nvPr>
        </p:nvSpPr>
        <p:spPr/>
        <p:txBody>
          <a:bodyPr/>
          <a:lstStyle/>
          <a:p>
            <a:fld id="{7F3A52DF-C0CA-4153-85D2-222A5612A98A}" type="slidenum">
              <a:rPr lang="zh-CN" altLang="en-US" smtClean="0"/>
              <a:pPr/>
              <a:t>72</a:t>
            </a:fld>
            <a:endParaRPr lang="en-US" altLang="zh-CN"/>
          </a:p>
        </p:txBody>
      </p:sp>
    </p:spTree>
    <p:extLst>
      <p:ext uri="{BB962C8B-B14F-4D97-AF65-F5344CB8AC3E}">
        <p14:creationId xmlns:p14="http://schemas.microsoft.com/office/powerpoint/2010/main" val="325107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next component is User Call and ID Analyzer. It can identity users and their motions related to making calls.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shown in the figure, HOG and SVM are responsible for the motion detection. tiny face detector and D</a:t>
            </a:r>
            <a:r>
              <a:rPr lang="en-US" altLang="zh-CN" dirty="0"/>
              <a:t>R</a:t>
            </a:r>
            <a:r>
              <a:rPr lang="en-US" dirty="0"/>
              <a:t>-GAN are used for the face detection.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By UCIA, we can know who made the phone call and when he starts/ends the call.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It mainly leverages four computer vision techniques including a tiny face detector, which is designed to find small faces in a video, DR-GAN (Disentangled Representation learning-Generative Adversarial Network), HOG (Histogram of Oriented Gradient) [27], and SVM (Support Vector Machine). </a:t>
            </a:r>
          </a:p>
        </p:txBody>
      </p:sp>
      <p:sp>
        <p:nvSpPr>
          <p:cNvPr id="4" name="Slide Number Placeholder 3">
            <a:extLst>
              <a:ext uri="{FF2B5EF4-FFF2-40B4-BE49-F238E27FC236}">
                <a16:creationId xmlns:a16="http://schemas.microsoft.com/office/drawing/2014/main" id="{BCE8A686-615A-46B5-95E5-52E1360411CF}"/>
              </a:ext>
            </a:extLst>
          </p:cNvPr>
          <p:cNvSpPr>
            <a:spLocks noGrp="1"/>
          </p:cNvSpPr>
          <p:nvPr>
            <p:ph type="sldNum" sz="quarter" idx="5"/>
          </p:nvPr>
        </p:nvSpPr>
        <p:spPr/>
        <p:txBody>
          <a:bodyPr/>
          <a:lstStyle/>
          <a:p>
            <a:fld id="{7F3A52DF-C0CA-4153-85D2-222A5612A98A}" type="slidenum">
              <a:rPr lang="zh-CN" altLang="en-US" smtClean="0"/>
              <a:pPr/>
              <a:t>73</a:t>
            </a:fld>
            <a:endParaRPr lang="en-US" altLang="zh-CN"/>
          </a:p>
        </p:txBody>
      </p:sp>
    </p:spTree>
    <p:extLst>
      <p:ext uri="{BB962C8B-B14F-4D97-AF65-F5344CB8AC3E}">
        <p14:creationId xmlns:p14="http://schemas.microsoft.com/office/powerpoint/2010/main" val="3731725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component Correlating IP with User Identity, it can Correlating user identities with IP addresses based on the call statistics extracted by </a:t>
            </a:r>
            <a:r>
              <a:rPr lang="en-US" dirty="0" err="1"/>
              <a:t>WiCA</a:t>
            </a:r>
            <a:r>
              <a:rPr lang="en-US" dirty="0"/>
              <a:t> and UCIA by the call start and call end events.</a:t>
            </a:r>
          </a:p>
          <a:p>
            <a:r>
              <a:rPr lang="en-US" dirty="0"/>
              <a:t>(click)</a:t>
            </a:r>
          </a:p>
          <a:p>
            <a:r>
              <a:rPr lang="en-US" dirty="0"/>
              <a:t>We define the start time/end time for both </a:t>
            </a:r>
            <a:r>
              <a:rPr lang="en-US" dirty="0" err="1"/>
              <a:t>WiCA</a:t>
            </a:r>
            <a:r>
              <a:rPr lang="en-US" dirty="0"/>
              <a:t> and UCIA. If the call start time and call end time from </a:t>
            </a:r>
            <a:r>
              <a:rPr lang="en-US" dirty="0" err="1"/>
              <a:t>WiCA</a:t>
            </a:r>
            <a:r>
              <a:rPr lang="en-US" dirty="0"/>
              <a:t> and UCIA match with a pre-defined time offset, the corresponding IP and ID are </a:t>
            </a:r>
            <a:r>
              <a:rPr lang="en-US" dirty="0" err="1"/>
              <a:t>correslated</a:t>
            </a:r>
            <a:r>
              <a:rPr lang="en-US" dirty="0"/>
              <a:t>.</a:t>
            </a:r>
          </a:p>
          <a:p>
            <a:r>
              <a:rPr lang="en-US" dirty="0"/>
              <a:t>Since for </a:t>
            </a:r>
            <a:r>
              <a:rPr lang="en-US" dirty="0" err="1"/>
              <a:t>WiCA</a:t>
            </a:r>
            <a:r>
              <a:rPr lang="en-US" dirty="0"/>
              <a:t>, we can know the relationship between IP and call statistic.</a:t>
            </a:r>
          </a:p>
          <a:p>
            <a:r>
              <a:rPr lang="en-US" dirty="0"/>
              <a:t>For UPIS, we can know the relationship between ID and call statistic.</a:t>
            </a:r>
          </a:p>
          <a:p>
            <a:r>
              <a:rPr lang="en-US" dirty="0"/>
              <a:t>Using call statistic as a bridge, we can </a:t>
            </a:r>
            <a:r>
              <a:rPr lang="en-US" dirty="0" err="1"/>
              <a:t>correslate</a:t>
            </a:r>
            <a:r>
              <a:rPr lang="en-US" dirty="0"/>
              <a:t> ID and IP.</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74</a:t>
            </a:fld>
            <a:endParaRPr lang="en-US" altLang="zh-CN"/>
          </a:p>
        </p:txBody>
      </p:sp>
    </p:spTree>
    <p:extLst>
      <p:ext uri="{BB962C8B-B14F-4D97-AF65-F5344CB8AC3E}">
        <p14:creationId xmlns:p14="http://schemas.microsoft.com/office/powerpoint/2010/main" val="19438231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consider four participants in the experiment. We had two experiment setting to test the robust of UPIS system. One without passersby. One with passersby.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each test, each of them is requested to dial at least one call; they are allowed to do any random actions (e.g., looking at the ground). To emulate a real use scenario, we do not restrict the duration of each Wi-Fi calling call. The experiment includes 10 tests, and 10 videos are recorded.</a:t>
            </a:r>
          </a:p>
          <a:p>
            <a:r>
              <a:rPr lang="en-US" dirty="0"/>
              <a:t>This figure shows the overall performance of our UPIS system. It is seen that the IP-ID mapping accuracy is 97.33%  in controlled settings and 87% in wild settings. It is seen that the passersby did lower the accuracy a little bit. The reason is that the unexpected passersby can affect the performance of the motion and identity recognition mechanisms. We leave the further improvement to our future work.</a:t>
            </a:r>
          </a:p>
        </p:txBody>
      </p:sp>
      <p:sp>
        <p:nvSpPr>
          <p:cNvPr id="4" name="Slide Number Placeholder 3">
            <a:extLst>
              <a:ext uri="{FF2B5EF4-FFF2-40B4-BE49-F238E27FC236}">
                <a16:creationId xmlns:a16="http://schemas.microsoft.com/office/drawing/2014/main" id="{665F5B3B-AB12-448C-931D-4B9DCF71D740}"/>
              </a:ext>
            </a:extLst>
          </p:cNvPr>
          <p:cNvSpPr>
            <a:spLocks noGrp="1"/>
          </p:cNvSpPr>
          <p:nvPr>
            <p:ph type="sldNum" sz="quarter" idx="5"/>
          </p:nvPr>
        </p:nvSpPr>
        <p:spPr/>
        <p:txBody>
          <a:bodyPr/>
          <a:lstStyle/>
          <a:p>
            <a:fld id="{7F3A52DF-C0CA-4153-85D2-222A5612A98A}" type="slidenum">
              <a:rPr lang="zh-CN" altLang="en-US" smtClean="0"/>
              <a:pPr/>
              <a:t>75</a:t>
            </a:fld>
            <a:endParaRPr lang="en-US" altLang="zh-CN"/>
          </a:p>
        </p:txBody>
      </p:sp>
    </p:spTree>
    <p:extLst>
      <p:ext uri="{BB962C8B-B14F-4D97-AF65-F5344CB8AC3E}">
        <p14:creationId xmlns:p14="http://schemas.microsoft.com/office/powerpoint/2010/main" val="3900982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second attack is Telephony harassment or denial of voice service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attack </a:t>
            </a:r>
            <a:r>
              <a:rPr lang="en-US" altLang="zh-TW" sz="1200" dirty="0"/>
              <a:t>can bypass the security defenses deployed on Wi-Fi calling devices and the infrastructure.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dirty="0"/>
              <a:t>The attack is based on the manipulation of the delivery of Wi-Fi calling signaling and voice packets for an ongoing call.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(click)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dirty="0"/>
              <a:t>It contains several variants.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7C75A6D-FCEC-411F-BB31-60CC67068BDB}"/>
              </a:ext>
            </a:extLst>
          </p:cNvPr>
          <p:cNvSpPr>
            <a:spLocks noGrp="1"/>
          </p:cNvSpPr>
          <p:nvPr>
            <p:ph type="sldNum" sz="quarter" idx="5"/>
          </p:nvPr>
        </p:nvSpPr>
        <p:spPr/>
        <p:txBody>
          <a:bodyPr/>
          <a:lstStyle/>
          <a:p>
            <a:fld id="{7F3A52DF-C0CA-4153-85D2-222A5612A98A}" type="slidenum">
              <a:rPr lang="zh-CN" altLang="en-US" smtClean="0"/>
              <a:pPr/>
              <a:t>76</a:t>
            </a:fld>
            <a:endParaRPr lang="en-US" altLang="zh-CN"/>
          </a:p>
        </p:txBody>
      </p:sp>
    </p:spTree>
    <p:extLst>
      <p:ext uri="{BB962C8B-B14F-4D97-AF65-F5344CB8AC3E}">
        <p14:creationId xmlns:p14="http://schemas.microsoft.com/office/powerpoint/2010/main" val="3844617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launch an ARP spoofing attack to intercept all packets between the router and victim device. Based on the identified traffic characteristics of </a:t>
            </a:r>
            <a:r>
              <a:rPr lang="en-US" dirty="0" err="1"/>
              <a:t>WiFi</a:t>
            </a:r>
            <a:r>
              <a:rPr lang="en-US" dirty="0"/>
              <a:t> calling calls, that is what we just introduced during </a:t>
            </a:r>
            <a:r>
              <a:rPr lang="en-US" dirty="0" err="1"/>
              <a:t>WiCA</a:t>
            </a:r>
            <a:r>
              <a:rPr lang="en-US" dirty="0"/>
              <a:t>, and </a:t>
            </a:r>
            <a:r>
              <a:rPr lang="en-US" dirty="0" err="1"/>
              <a:t>WiFi</a:t>
            </a:r>
            <a:r>
              <a:rPr lang="en-US" dirty="0"/>
              <a:t> calling call flow, we are able to identify specific signaling packets and voice packets. So that we launch different kinds of attack by dropping different packets. Right table summarizes the attack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we drop the 180 ringing, caller will not enter conservation state. The phone thus gets stuck in the dialing screen.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drop the Bye message, callee will gets stuck in the conversation state for 20s. After that, the call is terminated.</a:t>
            </a:r>
          </a:p>
          <a:p>
            <a:r>
              <a:rPr lang="en-US" dirty="0"/>
              <a:t> </a:t>
            </a:r>
          </a:p>
          <a:p>
            <a:endParaRPr lang="en-US" dirty="0"/>
          </a:p>
        </p:txBody>
      </p:sp>
      <p:sp>
        <p:nvSpPr>
          <p:cNvPr id="4" name="Slide Number Placeholder 3">
            <a:extLst>
              <a:ext uri="{FF2B5EF4-FFF2-40B4-BE49-F238E27FC236}">
                <a16:creationId xmlns:a16="http://schemas.microsoft.com/office/drawing/2014/main" id="{62DDB0DE-D426-4E98-8A78-AF179B9820F4}"/>
              </a:ext>
            </a:extLst>
          </p:cNvPr>
          <p:cNvSpPr>
            <a:spLocks noGrp="1"/>
          </p:cNvSpPr>
          <p:nvPr>
            <p:ph type="sldNum" sz="quarter" idx="5"/>
          </p:nvPr>
        </p:nvSpPr>
        <p:spPr/>
        <p:txBody>
          <a:bodyPr/>
          <a:lstStyle/>
          <a:p>
            <a:fld id="{7F3A52DF-C0CA-4153-85D2-222A5612A98A}" type="slidenum">
              <a:rPr lang="zh-CN" altLang="en-US" smtClean="0"/>
              <a:pPr/>
              <a:t>77</a:t>
            </a:fld>
            <a:endParaRPr lang="en-US" altLang="zh-CN"/>
          </a:p>
        </p:txBody>
      </p:sp>
    </p:spTree>
    <p:extLst>
      <p:ext uri="{BB962C8B-B14F-4D97-AF65-F5344CB8AC3E}">
        <p14:creationId xmlns:p14="http://schemas.microsoft.com/office/powerpoint/2010/main" val="3677497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control the voice quality by controlling the drop rate of voice packets.</a:t>
            </a:r>
          </a:p>
          <a:p>
            <a:endParaRPr lang="en-US" dirty="0"/>
          </a:p>
          <a:p>
            <a:endParaRPr lang="en-US" dirty="0"/>
          </a:p>
        </p:txBody>
      </p:sp>
      <p:sp>
        <p:nvSpPr>
          <p:cNvPr id="4" name="Slide Number Placeholder 3">
            <a:extLst>
              <a:ext uri="{FF2B5EF4-FFF2-40B4-BE49-F238E27FC236}">
                <a16:creationId xmlns:a16="http://schemas.microsoft.com/office/drawing/2014/main" id="{AD430F0F-6462-471A-A4E5-D1066CC54B64}"/>
              </a:ext>
            </a:extLst>
          </p:cNvPr>
          <p:cNvSpPr>
            <a:spLocks noGrp="1"/>
          </p:cNvSpPr>
          <p:nvPr>
            <p:ph type="sldNum" sz="quarter" idx="5"/>
          </p:nvPr>
        </p:nvSpPr>
        <p:spPr/>
        <p:txBody>
          <a:bodyPr/>
          <a:lstStyle/>
          <a:p>
            <a:fld id="{7F3A52DF-C0CA-4153-85D2-222A5612A98A}" type="slidenum">
              <a:rPr lang="zh-CN" altLang="en-US" smtClean="0"/>
              <a:pPr/>
              <a:t>79</a:t>
            </a:fld>
            <a:endParaRPr lang="en-US" altLang="zh-CN"/>
          </a:p>
        </p:txBody>
      </p:sp>
    </p:spTree>
    <p:extLst>
      <p:ext uri="{BB962C8B-B14F-4D97-AF65-F5344CB8AC3E}">
        <p14:creationId xmlns:p14="http://schemas.microsoft.com/office/powerpoint/2010/main" val="23481396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last part is the solution. </a:t>
            </a: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80</a:t>
            </a:fld>
            <a:endParaRPr lang="en-US" altLang="zh-CN"/>
          </a:p>
        </p:txBody>
      </p:sp>
    </p:spTree>
    <p:extLst>
      <p:ext uri="{BB962C8B-B14F-4D97-AF65-F5344CB8AC3E}">
        <p14:creationId xmlns:p14="http://schemas.microsoft.com/office/powerpoint/2010/main" val="804067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name is Wi-Fi calling guardian. It contains two parts. Wi-Fi Calling Guardian client on the smartphone and Wi-Fi Calling Guardian Server in a secure private network. (click)</a:t>
            </a:r>
          </a:p>
          <a:p>
            <a:endParaRPr lang="en-US" dirty="0"/>
          </a:p>
          <a:p>
            <a:r>
              <a:rPr lang="en-US" dirty="0"/>
              <a:t>There are three security module. </a:t>
            </a:r>
          </a:p>
          <a:p>
            <a:r>
              <a:rPr lang="en-US" dirty="0"/>
              <a:t>Wi-Fi security examiner. Singularity rectifier. Service quality monitor.</a:t>
            </a:r>
          </a:p>
          <a:p>
            <a:r>
              <a:rPr lang="en-US" dirty="0"/>
              <a:t>This figure shows the design of </a:t>
            </a:r>
            <a:r>
              <a:rPr lang="en-US" dirty="0" err="1"/>
              <a:t>WiFi</a:t>
            </a:r>
            <a:r>
              <a:rPr lang="en-US" dirty="0"/>
              <a:t> calling guardian.</a:t>
            </a:r>
          </a:p>
          <a:p>
            <a:r>
              <a:rPr lang="en-US" dirty="0"/>
              <a:t>Currently, we only have Android version for it.</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81</a:t>
            </a:fld>
            <a:endParaRPr lang="en-US" altLang="zh-CN"/>
          </a:p>
        </p:txBody>
      </p:sp>
    </p:spTree>
    <p:extLst>
      <p:ext uri="{BB962C8B-B14F-4D97-AF65-F5344CB8AC3E}">
        <p14:creationId xmlns:p14="http://schemas.microsoft.com/office/powerpoint/2010/main" val="103850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we are in the </a:t>
            </a:r>
            <a:r>
              <a:rPr lang="en-US" altLang="zh-CN" dirty="0"/>
              <a:t>Internet of things era. Things cover a lot of devices. (Click) such as house appliances, hotspot on vehicles, wearable devices, heart monitoring, cameras, biochip transponders, and so on. </a:t>
            </a:r>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a:t>
            </a:fld>
            <a:endParaRPr lang="en-US" altLang="zh-CN"/>
          </a:p>
        </p:txBody>
      </p:sp>
    </p:spTree>
    <p:extLst>
      <p:ext uri="{BB962C8B-B14F-4D97-AF65-F5344CB8AC3E}">
        <p14:creationId xmlns:p14="http://schemas.microsoft.com/office/powerpoint/2010/main" val="37832572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Wi-Fi security examiner focuses on the Internet check. It can check if WPA3 is enabled in the connected Wi-Fi network. WPA3 requires all the compliant devices to support the PMF (Protected Management Frames) feature, which provides integrity protection over management frames and can thus defend against some Wi-Fi attacks. It also checks if Wi-Fi calling device is under an ARP spoofing attack. It monitors the device’s ARP table and checks whether two different IP addresses associate with the same MAC address.</a:t>
            </a:r>
          </a:p>
          <a:p>
            <a:r>
              <a:rPr lang="en-US" dirty="0"/>
              <a:t>(click)</a:t>
            </a:r>
          </a:p>
          <a:p>
            <a:r>
              <a:rPr lang="en-US" dirty="0"/>
              <a:t>Singularity rectifier defends against side-channel inference. It will encapsulates all the Wi-Fi calling packets into UDP datagrams for the delivery. </a:t>
            </a:r>
          </a:p>
          <a:p>
            <a:r>
              <a:rPr lang="en-US" dirty="0"/>
              <a:t>Also, The UDP datagrams with a fixed packet size (e.g., 300 bytes) are generated by both the client and the server.</a:t>
            </a:r>
          </a:p>
          <a:p>
            <a:r>
              <a:rPr lang="en-US" dirty="0"/>
              <a:t>(click)</a:t>
            </a:r>
          </a:p>
          <a:p>
            <a:r>
              <a:rPr lang="en-US" dirty="0"/>
              <a:t>Service quality monitor can defend against deny of service attack. The Wi-Fi calling voice service uses the AMR (Adaptive Multi-Rate) audio codec. It will Check the AMR packet rate. Once any suspicious attack is detected at the client or the server, the inter-system service continuity mechanism is triggered. </a:t>
            </a:r>
          </a:p>
          <a:p>
            <a:endParaRPr lang="en-US" dirty="0"/>
          </a:p>
          <a:p>
            <a:endParaRPr lang="en-US" dirty="0"/>
          </a:p>
        </p:txBody>
      </p:sp>
      <p:sp>
        <p:nvSpPr>
          <p:cNvPr id="4" name="Slide Number Placeholder 3">
            <a:extLst>
              <a:ext uri="{FF2B5EF4-FFF2-40B4-BE49-F238E27FC236}">
                <a16:creationId xmlns:a16="http://schemas.microsoft.com/office/drawing/2014/main" id="{E77692A8-AC96-4749-B98E-DF53F6266ECE}"/>
              </a:ext>
            </a:extLst>
          </p:cNvPr>
          <p:cNvSpPr>
            <a:spLocks noGrp="1"/>
          </p:cNvSpPr>
          <p:nvPr>
            <p:ph type="sldNum" sz="quarter" idx="5"/>
          </p:nvPr>
        </p:nvSpPr>
        <p:spPr/>
        <p:txBody>
          <a:bodyPr/>
          <a:lstStyle/>
          <a:p>
            <a:fld id="{7F3A52DF-C0CA-4153-85D2-222A5612A98A}" type="slidenum">
              <a:rPr lang="zh-CN" altLang="en-US" smtClean="0"/>
              <a:pPr/>
              <a:t>82</a:t>
            </a:fld>
            <a:endParaRPr lang="en-US" altLang="zh-CN"/>
          </a:p>
        </p:txBody>
      </p:sp>
    </p:spTree>
    <p:extLst>
      <p:ext uri="{BB962C8B-B14F-4D97-AF65-F5344CB8AC3E}">
        <p14:creationId xmlns:p14="http://schemas.microsoft.com/office/powerpoint/2010/main" val="5951594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WiFi</a:t>
            </a:r>
            <a:r>
              <a:rPr lang="en-US" dirty="0"/>
              <a:t> security examiner </a:t>
            </a:r>
            <a:r>
              <a:rPr lang="en-US" sz="1200" dirty="0"/>
              <a:t>can detect the WPA3 via </a:t>
            </a:r>
            <a:r>
              <a:rPr lang="en-US" sz="1200" dirty="0" err="1">
                <a:solidFill>
                  <a:srgbClr val="0070C0"/>
                </a:solidFill>
              </a:rPr>
              <a:t>WiFiManager</a:t>
            </a:r>
            <a:r>
              <a:rPr lang="en-US" sz="1200" dirty="0"/>
              <a:t> class. can detect whether two entries share the same MAC address via checking ARP table.</a:t>
            </a:r>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83</a:t>
            </a:fld>
            <a:endParaRPr lang="en-US" altLang="zh-CN"/>
          </a:p>
        </p:txBody>
      </p:sp>
    </p:spTree>
    <p:extLst>
      <p:ext uri="{BB962C8B-B14F-4D97-AF65-F5344CB8AC3E}">
        <p14:creationId xmlns:p14="http://schemas.microsoft.com/office/powerpoint/2010/main" val="15865525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Singularity rectifier, Data padding and packet fragmentation are performed. So that </a:t>
            </a:r>
            <a:r>
              <a:rPr lang="en-US" dirty="0" err="1"/>
              <a:t>vowifi</a:t>
            </a:r>
            <a:r>
              <a:rPr lang="en-US" dirty="0"/>
              <a:t> no longer has no packet duration and large packets for SIP message. This figure shows a trace of packets after we employing Singularity rectifier. The man-in-the-middle side-channel attack model no longer works.</a:t>
            </a:r>
          </a:p>
          <a:p>
            <a:endParaRPr lang="en-US" dirty="0"/>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84</a:t>
            </a:fld>
            <a:endParaRPr lang="en-US" altLang="zh-CN"/>
          </a:p>
        </p:txBody>
      </p:sp>
    </p:spTree>
    <p:extLst>
      <p:ext uri="{BB962C8B-B14F-4D97-AF65-F5344CB8AC3E}">
        <p14:creationId xmlns:p14="http://schemas.microsoft.com/office/powerpoint/2010/main" val="34077143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Wi-Fi Calling Guardian client checks the AMR packet rate</a:t>
            </a:r>
          </a:p>
          <a:p>
            <a:r>
              <a:rPr lang="en-US" sz="1200" dirty="0"/>
              <a:t>When denial-of-voice-service attack discards 70% packets is launched, system-system is triggered by service quality monitor.</a:t>
            </a:r>
          </a:p>
          <a:p>
            <a:endParaRPr lang="en-US" sz="1200" dirty="0"/>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85</a:t>
            </a:fld>
            <a:endParaRPr lang="en-US" altLang="zh-CN"/>
          </a:p>
        </p:txBody>
      </p:sp>
    </p:spTree>
    <p:extLst>
      <p:ext uri="{BB962C8B-B14F-4D97-AF65-F5344CB8AC3E}">
        <p14:creationId xmlns:p14="http://schemas.microsoft.com/office/powerpoint/2010/main" val="3527123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any design defects, operational slips, implementation issues can lead to serious negative impacts on the cellular network. </a:t>
            </a:r>
          </a:p>
          <a:p>
            <a:r>
              <a:rPr lang="en-US" dirty="0"/>
              <a:t>(click) My security research focuses on two key services, mobile data service and the voice service. Nowadays, more and more people contact friends via apps. Thus, my research does not include the text services.</a:t>
            </a:r>
          </a:p>
          <a:p>
            <a:r>
              <a:rPr lang="en-US" dirty="0"/>
              <a:t>(click) For data services, some state-of-the-art papers published in CCS have carefully studied the data service on the smartphone. Different from them, my security research targets on the data service specific for the IoT device. Due to the design of IoT, the data service on IoT is different from the data service on the non-IoT device.  </a:t>
            </a:r>
          </a:p>
          <a:p>
            <a:r>
              <a:rPr lang="en-US" dirty="0"/>
              <a:t>(click) For voice service, the academia has studied some c</a:t>
            </a:r>
            <a:r>
              <a:rPr lang="en-US" altLang="zh-CN" dirty="0"/>
              <a:t>ommon voice technologies including</a:t>
            </a:r>
            <a:r>
              <a:rPr lang="en-US" dirty="0"/>
              <a:t> CS Fallback and VoLTE. My research target focuses on another new released technology VoWiFi. To the best of our knowledge, our VoWiFi work was the first work to study VoWiFi and won a Google Security Award.</a:t>
            </a:r>
          </a:p>
          <a:p>
            <a:endParaRPr lang="en-US" dirty="0"/>
          </a:p>
          <a:p>
            <a:endParaRPr lang="en-US" dirty="0"/>
          </a:p>
          <a:p>
            <a:r>
              <a:rPr lang="en-US" dirty="0"/>
              <a:t>Voice based (IMS server) (VoWiFi can be extended to 4G/5G)</a:t>
            </a:r>
          </a:p>
          <a:p>
            <a:r>
              <a:rPr lang="en-US" dirty="0"/>
              <a:t>Data based</a:t>
            </a:r>
          </a:p>
          <a:p>
            <a:r>
              <a:rPr lang="en-US" dirty="0"/>
              <a:t>Text based. Little people are using it.</a:t>
            </a:r>
          </a:p>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86</a:t>
            </a:fld>
            <a:endParaRPr lang="en-US" altLang="zh-CN"/>
          </a:p>
        </p:txBody>
      </p:sp>
    </p:spTree>
    <p:extLst>
      <p:ext uri="{BB962C8B-B14F-4D97-AF65-F5344CB8AC3E}">
        <p14:creationId xmlns:p14="http://schemas.microsoft.com/office/powerpoint/2010/main" val="31519259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As discussed in Project 'How Can IoT Services Pose New Security Threats In Operational Cellular Networks?' and Project 'How Voice Service Threatens Cellular-Connected IoT Devices in the Operational 4G LTE Networks', the unremarkable standard design defects, carrier operational slips, and implementation issues on the IoT device and infrastructure can cause the extremely appalling charging threat to the cellular users and operators. </a:t>
            </a:r>
          </a:p>
          <a:p>
            <a:endParaRPr lang="en-US" dirty="0"/>
          </a:p>
          <a:p>
            <a:r>
              <a:rPr lang="en-US" dirty="0"/>
              <a:t>Compared to the cellular services for smartphones, the services for cellular IoTs are just rolled out. The service plans/mechanisms are changed frequently due to the development of IoT devices. Moreover, cellular IoTs can be more popular in the next 5G network. 5G is much more than just fast downloads; its unique combination of high-speed connectivity, very low latency, and ubiquitous coverage will better support smart vehicles and transport infrastructure such as connected cars, trucks, and buses. The operators will have specific plans to support those cellular IoT devices. Any design defect, operational slip, or implementation issue can cause the devastating problems. </a:t>
            </a:r>
          </a:p>
          <a:p>
            <a:r>
              <a:rPr lang="en-US" dirty="0"/>
              <a:t>Thus, the study of cellular IoT charging vulnerabilities is still a valuable research topic as the future work. </a:t>
            </a:r>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87</a:t>
            </a:fld>
            <a:endParaRPr lang="en-US" altLang="zh-CN"/>
          </a:p>
        </p:txBody>
      </p:sp>
    </p:spTree>
    <p:extLst>
      <p:ext uri="{BB962C8B-B14F-4D97-AF65-F5344CB8AC3E}">
        <p14:creationId xmlns:p14="http://schemas.microsoft.com/office/powerpoint/2010/main" val="1166584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A52DF-C0CA-4153-85D2-222A5612A98A}" type="slidenum">
              <a:rPr lang="zh-CN" altLang="en-US" smtClean="0"/>
              <a:pPr/>
              <a:t>90</a:t>
            </a:fld>
            <a:endParaRPr lang="en-US" altLang="zh-CN"/>
          </a:p>
        </p:txBody>
      </p:sp>
    </p:spTree>
    <p:extLst>
      <p:ext uri="{BB962C8B-B14F-4D97-AF65-F5344CB8AC3E}">
        <p14:creationId xmlns:p14="http://schemas.microsoft.com/office/powerpoint/2010/main" val="1123305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931FC4D2-51D2-4B8A-9E07-D1F8653DBA7E}"/>
              </a:ext>
            </a:extLst>
          </p:cNvPr>
          <p:cNvSpPr>
            <a:spLocks noGrp="1"/>
          </p:cNvSpPr>
          <p:nvPr>
            <p:ph type="sldNum" sz="quarter" idx="5"/>
          </p:nvPr>
        </p:nvSpPr>
        <p:spPr/>
        <p:txBody>
          <a:bodyPr/>
          <a:lstStyle/>
          <a:p>
            <a:fld id="{7F3A52DF-C0CA-4153-85D2-222A5612A98A}" type="slidenum">
              <a:rPr lang="zh-CN" altLang="en-US" smtClean="0"/>
              <a:pPr/>
              <a:t>91</a:t>
            </a:fld>
            <a:endParaRPr lang="en-US" altLang="zh-CN"/>
          </a:p>
        </p:txBody>
      </p:sp>
    </p:spTree>
    <p:extLst>
      <p:ext uri="{BB962C8B-B14F-4D97-AF65-F5344CB8AC3E}">
        <p14:creationId xmlns:p14="http://schemas.microsoft.com/office/powerpoint/2010/main" val="8430702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051BDC-6CB7-488B-9F24-B0226E486EF9}"/>
              </a:ext>
            </a:extLst>
          </p:cNvPr>
          <p:cNvSpPr>
            <a:spLocks noGrp="1"/>
          </p:cNvSpPr>
          <p:nvPr>
            <p:ph type="sldNum" sz="quarter" idx="5"/>
          </p:nvPr>
        </p:nvSpPr>
        <p:spPr/>
        <p:txBody>
          <a:bodyPr/>
          <a:lstStyle/>
          <a:p>
            <a:fld id="{7F3A52DF-C0CA-4153-85D2-222A5612A98A}" type="slidenum">
              <a:rPr lang="zh-CN" altLang="en-US" smtClean="0"/>
              <a:pPr/>
              <a:t>92</a:t>
            </a:fld>
            <a:endParaRPr lang="en-US" altLang="zh-CN"/>
          </a:p>
        </p:txBody>
      </p:sp>
    </p:spTree>
    <p:extLst>
      <p:ext uri="{BB962C8B-B14F-4D97-AF65-F5344CB8AC3E}">
        <p14:creationId xmlns:p14="http://schemas.microsoft.com/office/powerpoint/2010/main" val="37773751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On August 31, 2014, a collection of almost 500 private pictures of various celebrities, mostly women, and with many containing nudity, were posted on the imageboard 4chan, and later disseminated by other users on websites and social networks such as </a:t>
            </a:r>
            <a:r>
              <a:rPr lang="en-US" dirty="0" err="1"/>
              <a:t>Imgur</a:t>
            </a:r>
            <a:r>
              <a:rPr lang="en-US" dirty="0"/>
              <a:t>, Reddit and Tumblr. The images were believed to have been obtained via a breach of Apple's cloud services suite iCloud.[1][2][3] Apple later confirmed that the hackers responsible for the leak had obtained the images using a "very targeted attack" on account information, such as passwords, rather than any specific security vulnerability in the iCloud service itself.[4][5][6]</a:t>
            </a:r>
          </a:p>
        </p:txBody>
      </p:sp>
      <p:sp>
        <p:nvSpPr>
          <p:cNvPr id="4" name="Slide Number Placeholder 3">
            <a:extLst>
              <a:ext uri="{FF2B5EF4-FFF2-40B4-BE49-F238E27FC236}">
                <a16:creationId xmlns:a16="http://schemas.microsoft.com/office/drawing/2014/main" id="{A6FD40D6-DDB6-438A-95D4-51FD6A5083A4}"/>
              </a:ext>
            </a:extLst>
          </p:cNvPr>
          <p:cNvSpPr>
            <a:spLocks noGrp="1"/>
          </p:cNvSpPr>
          <p:nvPr>
            <p:ph type="sldNum" sz="quarter" idx="5"/>
          </p:nvPr>
        </p:nvSpPr>
        <p:spPr/>
        <p:txBody>
          <a:bodyPr/>
          <a:lstStyle/>
          <a:p>
            <a:fld id="{7F3A52DF-C0CA-4153-85D2-222A5612A98A}" type="slidenum">
              <a:rPr lang="zh-CN" altLang="en-US" smtClean="0"/>
              <a:pPr/>
              <a:t>93</a:t>
            </a:fld>
            <a:endParaRPr lang="en-US" altLang="zh-CN"/>
          </a:p>
        </p:txBody>
      </p:sp>
    </p:spTree>
    <p:extLst>
      <p:ext uri="{BB962C8B-B14F-4D97-AF65-F5344CB8AC3E}">
        <p14:creationId xmlns:p14="http://schemas.microsoft.com/office/powerpoint/2010/main" val="699284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Cellular network has the specific standards to support cellular IoT, such as Cat.4, Cat1, Cat-M1 and NB-IoT. They provide wide range data rates from .2 to 150 Mbps with low-power consumption for IoT devices. Those specifics have been proposed and merged to the existing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the cellular IoT. It is not only that cellular IoT devices will reach 1.5 billion in 2021 with an annual growth rate of 24.6%, but also Major U.S. cellular network operators including Verizon, ATT, and T-Mobile have launched cellular IoT services based on Rel-8/ Cat. 4, one of the most popular ones for wearable devices, car-connected hotspots, etc.</a:t>
            </a:r>
          </a:p>
          <a:p>
            <a:endParaRPr lang="en-US" dirty="0"/>
          </a:p>
        </p:txBody>
      </p:sp>
      <p:sp>
        <p:nvSpPr>
          <p:cNvPr id="4" name="Slide Number Placeholder 3">
            <a:extLst>
              <a:ext uri="{FF2B5EF4-FFF2-40B4-BE49-F238E27FC236}">
                <a16:creationId xmlns:a16="http://schemas.microsoft.com/office/drawing/2014/main" id="{FDC59F8C-8CEA-4380-BB49-37766F0467AD}"/>
              </a:ext>
            </a:extLst>
          </p:cNvPr>
          <p:cNvSpPr>
            <a:spLocks noGrp="1"/>
          </p:cNvSpPr>
          <p:nvPr>
            <p:ph type="sldNum" sz="quarter" idx="5"/>
          </p:nvPr>
        </p:nvSpPr>
        <p:spPr/>
        <p:txBody>
          <a:bodyPr/>
          <a:lstStyle/>
          <a:p>
            <a:fld id="{7F3A52DF-C0CA-4153-85D2-222A5612A98A}" type="slidenum">
              <a:rPr lang="zh-CN" altLang="en-US" smtClean="0"/>
              <a:pPr/>
              <a:t>9</a:t>
            </a:fld>
            <a:endParaRPr lang="en-US" altLang="zh-CN"/>
          </a:p>
        </p:txBody>
      </p:sp>
    </p:spTree>
    <p:extLst>
      <p:ext uri="{BB962C8B-B14F-4D97-AF65-F5344CB8AC3E}">
        <p14:creationId xmlns:p14="http://schemas.microsoft.com/office/powerpoint/2010/main" val="2833965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After reviewing the network architecture, next I’ll introduce the cellular IoT technologies in 4g </a:t>
            </a:r>
            <a:r>
              <a:rPr lang="en-US" dirty="0" err="1"/>
              <a:t>lte</a:t>
            </a:r>
            <a:r>
              <a:rPr lang="en-US" dirty="0"/>
              <a:t>.</a:t>
            </a:r>
          </a:p>
          <a:p>
            <a:endParaRPr lang="en-US" dirty="0"/>
          </a:p>
          <a:p>
            <a:r>
              <a:rPr lang="en-US" dirty="0"/>
              <a:t>Here we have two IoT types. </a:t>
            </a:r>
          </a:p>
          <a:p>
            <a:r>
              <a:rPr lang="en-US" dirty="0"/>
              <a:t>Critical applications: traffic/safety control, which requires ultra reliability, low latency, high availability</a:t>
            </a:r>
          </a:p>
          <a:p>
            <a:r>
              <a:rPr lang="en-US" dirty="0"/>
              <a:t>Massive ones: smart agriculture, which focuses on low cost, low energy, and small data volumes</a:t>
            </a:r>
          </a:p>
          <a:p>
            <a:endParaRPr lang="en-US" dirty="0"/>
          </a:p>
        </p:txBody>
      </p:sp>
      <p:sp>
        <p:nvSpPr>
          <p:cNvPr id="4" name="Slide Number Placeholder 3">
            <a:extLst>
              <a:ext uri="{FF2B5EF4-FFF2-40B4-BE49-F238E27FC236}">
                <a16:creationId xmlns:a16="http://schemas.microsoft.com/office/drawing/2014/main" id="{657D9F51-743B-4E10-87B4-6DFE99F3D21B}"/>
              </a:ext>
            </a:extLst>
          </p:cNvPr>
          <p:cNvSpPr>
            <a:spLocks noGrp="1"/>
          </p:cNvSpPr>
          <p:nvPr>
            <p:ph type="sldNum" sz="quarter" idx="5"/>
          </p:nvPr>
        </p:nvSpPr>
        <p:spPr/>
        <p:txBody>
          <a:bodyPr/>
          <a:lstStyle/>
          <a:p>
            <a:fld id="{7F3A52DF-C0CA-4153-85D2-222A5612A98A}" type="slidenum">
              <a:rPr lang="zh-CN" altLang="en-US" smtClean="0"/>
              <a:pPr/>
              <a:t>94</a:t>
            </a:fld>
            <a:endParaRPr lang="en-US" altLang="zh-CN"/>
          </a:p>
        </p:txBody>
      </p:sp>
    </p:spTree>
    <p:extLst>
      <p:ext uri="{BB962C8B-B14F-4D97-AF65-F5344CB8AC3E}">
        <p14:creationId xmlns:p14="http://schemas.microsoft.com/office/powerpoint/2010/main" val="26208219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a:t>My research topic is mainly about the cellular system. We focus on IoT and Non-IoT devices in the cellular system.</a:t>
            </a:r>
          </a:p>
          <a:p>
            <a:endParaRPr lang="en-US" dirty="0"/>
          </a:p>
          <a:p>
            <a:r>
              <a:rPr lang="en-US" dirty="0"/>
              <a:t>Service-based:</a:t>
            </a:r>
          </a:p>
          <a:p>
            <a:r>
              <a:rPr lang="en-US" dirty="0"/>
              <a:t>Voice based (IMS server) (VoWiFi can be extended to 3G/4G/5G)</a:t>
            </a:r>
          </a:p>
          <a:p>
            <a:r>
              <a:rPr lang="en-US" dirty="0"/>
              <a:t>Data based</a:t>
            </a:r>
          </a:p>
          <a:p>
            <a:r>
              <a:rPr lang="en-US" dirty="0"/>
              <a:t>Text based. Little people are using it.</a:t>
            </a:r>
          </a:p>
          <a:p>
            <a:endParaRPr lang="en-US" dirty="0"/>
          </a:p>
          <a:p>
            <a:r>
              <a:rPr lang="en-US" dirty="0"/>
              <a:t>Why services? Essential cellular service. Resource is limited.</a:t>
            </a:r>
          </a:p>
          <a:p>
            <a:r>
              <a:rPr lang="en-US" dirty="0"/>
              <a:t>More service security</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Emerging cellular service. </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Different devices performance on 4G/5G, </a:t>
            </a:r>
            <a:r>
              <a:rPr lang="en-US" dirty="0" err="1"/>
              <a:t>hyber</a:t>
            </a:r>
            <a:r>
              <a:rPr lang="en-US" dirty="0"/>
              <a:t> system</a:t>
            </a:r>
          </a:p>
          <a:p>
            <a:r>
              <a:rPr lang="en-US" dirty="0"/>
              <a:t>2. merit the cellular network to improve the internet</a:t>
            </a:r>
          </a:p>
          <a:p>
            <a:endParaRPr lang="en-US" dirty="0"/>
          </a:p>
          <a:p>
            <a:r>
              <a:rPr lang="en-US" dirty="0"/>
              <a:t>Data serviced non-</a:t>
            </a:r>
            <a:r>
              <a:rPr lang="en-US" dirty="0" err="1"/>
              <a:t>iot</a:t>
            </a:r>
            <a:r>
              <a:rPr lang="en-US" dirty="0"/>
              <a:t> has been studied before. So we focus on IoT data service</a:t>
            </a:r>
          </a:p>
          <a:p>
            <a:r>
              <a:rPr lang="en-US" dirty="0"/>
              <a:t>Voice based, volte and </a:t>
            </a:r>
            <a:r>
              <a:rPr lang="en-US" dirty="0" err="1"/>
              <a:t>vowifi</a:t>
            </a:r>
            <a:r>
              <a:rPr lang="en-US" dirty="0"/>
              <a:t> </a:t>
            </a:r>
          </a:p>
          <a:p>
            <a:r>
              <a:rPr lang="en-US" dirty="0"/>
              <a:t>   VoLTE/ </a:t>
            </a:r>
            <a:r>
              <a:rPr lang="en-US" dirty="0" err="1"/>
              <a:t>VoNR</a:t>
            </a:r>
            <a:endParaRPr lang="en-US" dirty="0"/>
          </a:p>
          <a:p>
            <a:r>
              <a:rPr lang="en-US" dirty="0"/>
              <a:t>   VoWiFi can be extended to 4G/5G </a:t>
            </a:r>
          </a:p>
          <a:p>
            <a:endParaRPr lang="en-US" dirty="0"/>
          </a:p>
          <a:p>
            <a:r>
              <a:rPr lang="en-US" dirty="0"/>
              <a:t>Publication List:</a:t>
            </a:r>
          </a:p>
          <a:p>
            <a:r>
              <a:rPr lang="en-US" dirty="0"/>
              <a:t>Voice service (VoWiFi)</a:t>
            </a:r>
          </a:p>
          <a:p>
            <a:r>
              <a:rPr lang="en-US" dirty="0"/>
              <a:t>Data service</a:t>
            </a:r>
          </a:p>
          <a:p>
            <a:endParaRPr lang="en-US" dirty="0"/>
          </a:p>
          <a:p>
            <a:r>
              <a:rPr lang="en-US" dirty="0"/>
              <a:t>Break LTE on layer – two</a:t>
            </a:r>
          </a:p>
          <a:p>
            <a:r>
              <a:rPr lang="en-US" dirty="0"/>
              <a:t>DNS server</a:t>
            </a:r>
          </a:p>
          <a:p>
            <a:endParaRPr lang="en-US" dirty="0"/>
          </a:p>
          <a:p>
            <a:endParaRPr lang="en-US" dirty="0"/>
          </a:p>
        </p:txBody>
      </p:sp>
      <p:sp>
        <p:nvSpPr>
          <p:cNvPr id="4" name="Slide Number Placeholder 3">
            <a:extLst>
              <a:ext uri="{FF2B5EF4-FFF2-40B4-BE49-F238E27FC236}">
                <a16:creationId xmlns:a16="http://schemas.microsoft.com/office/drawing/2014/main" id="{186F12F0-07E1-4E27-A85B-2858C826C9CF}"/>
              </a:ext>
            </a:extLst>
          </p:cNvPr>
          <p:cNvSpPr>
            <a:spLocks noGrp="1"/>
          </p:cNvSpPr>
          <p:nvPr>
            <p:ph type="sldNum" sz="quarter" idx="5"/>
          </p:nvPr>
        </p:nvSpPr>
        <p:spPr/>
        <p:txBody>
          <a:bodyPr/>
          <a:lstStyle/>
          <a:p>
            <a:fld id="{7F3A52DF-C0CA-4153-85D2-222A5612A98A}" type="slidenum">
              <a:rPr lang="zh-CN" altLang="en-US" smtClean="0"/>
              <a:pPr/>
              <a:t>95</a:t>
            </a:fld>
            <a:endParaRPr lang="en-US" altLang="zh-CN"/>
          </a:p>
        </p:txBody>
      </p:sp>
    </p:spTree>
    <p:extLst>
      <p:ext uri="{BB962C8B-B14F-4D97-AF65-F5344CB8AC3E}">
        <p14:creationId xmlns:p14="http://schemas.microsoft.com/office/powerpoint/2010/main" val="3179897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lstStyle/>
          <a:p>
            <a:r>
              <a:rPr lang="en-US" dirty="0" err="1"/>
              <a:t>ChargeX</a:t>
            </a:r>
            <a:r>
              <a:rPr lang="en-US" dirty="0"/>
              <a:t> is the device access fee of device X and </a:t>
            </a:r>
            <a:r>
              <a:rPr lang="en-US" dirty="0" err="1"/>
              <a:t>ChargeHighest</a:t>
            </a:r>
            <a:r>
              <a:rPr lang="en-US" dirty="0"/>
              <a:t> is the highest device access fee among the</a:t>
            </a:r>
          </a:p>
          <a:p>
            <a:r>
              <a:rPr lang="en-US" dirty="0"/>
              <a:t>devices in the same type of data plan (e.g., limited or unlimited data plan) in the same network. For example,</a:t>
            </a:r>
          </a:p>
          <a:p>
            <a:r>
              <a:rPr lang="en-US" dirty="0"/>
              <a:t>in a 2GB limited data plan, $20 and $5 are charged for a smartphone and an LG smartwatch, respectively. Their</a:t>
            </a:r>
          </a:p>
          <a:p>
            <a:r>
              <a:rPr lang="en-US" dirty="0"/>
              <a:t>priority levels should be set to 9 and 9.75 (i.e., 10.0−$5/$20)</a:t>
            </a:r>
          </a:p>
        </p:txBody>
      </p:sp>
      <p:sp>
        <p:nvSpPr>
          <p:cNvPr id="4" name="Slide Number Placeholder 3">
            <a:extLst>
              <a:ext uri="{FF2B5EF4-FFF2-40B4-BE49-F238E27FC236}">
                <a16:creationId xmlns:a16="http://schemas.microsoft.com/office/drawing/2014/main" id="{62E5ADA7-B935-4EDE-9D11-6AD4BCD5D6E0}"/>
              </a:ext>
            </a:extLst>
          </p:cNvPr>
          <p:cNvSpPr>
            <a:spLocks noGrp="1"/>
          </p:cNvSpPr>
          <p:nvPr>
            <p:ph type="sldNum" sz="quarter" idx="5"/>
          </p:nvPr>
        </p:nvSpPr>
        <p:spPr/>
        <p:txBody>
          <a:bodyPr/>
          <a:lstStyle/>
          <a:p>
            <a:fld id="{7F3A52DF-C0CA-4153-85D2-222A5612A98A}" type="slidenum">
              <a:rPr lang="zh-CN" altLang="en-US" smtClean="0"/>
              <a:pPr/>
              <a:t>96</a:t>
            </a:fld>
            <a:endParaRPr lang="en-US" altLang="zh-CN"/>
          </a:p>
        </p:txBody>
      </p:sp>
    </p:spTree>
    <p:extLst>
      <p:ext uri="{BB962C8B-B14F-4D97-AF65-F5344CB8AC3E}">
        <p14:creationId xmlns:p14="http://schemas.microsoft.com/office/powerpoint/2010/main" val="334222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1143001"/>
            <a:ext cx="10363200" cy="1470025"/>
          </a:xfrm>
        </p:spPr>
        <p:txBody>
          <a:bodyPr/>
          <a:lstStyle>
            <a:lvl1pPr>
              <a:defRPr>
                <a:solidFill>
                  <a:srgbClr val="18453B"/>
                </a:solidFill>
                <a:latin typeface="Arial Rounded MT Bold" pitchFamily="34" charset="0"/>
              </a:defRPr>
            </a:lvl1pPr>
          </a:lstStyle>
          <a:p>
            <a:r>
              <a:rPr lang="en-US" altLang="zh-CN"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76200"/>
            <a:ext cx="28194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
            <a:ext cx="82550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11176000" cy="762000"/>
          </a:xfrm>
        </p:spPr>
        <p:txBody>
          <a:bodyPr/>
          <a:lstStyle/>
          <a:p>
            <a:r>
              <a:rPr lang="en-US"/>
              <a:t>Click to edit Master title style</a:t>
            </a:r>
          </a:p>
        </p:txBody>
      </p:sp>
      <p:sp>
        <p:nvSpPr>
          <p:cNvPr id="3" name="Content Placeholder 2"/>
          <p:cNvSpPr>
            <a:spLocks noGrp="1"/>
          </p:cNvSpPr>
          <p:nvPr>
            <p:ph sz="half" idx="1"/>
          </p:nvPr>
        </p:nvSpPr>
        <p:spPr>
          <a:xfrm>
            <a:off x="457200" y="838200"/>
            <a:ext cx="553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838200"/>
            <a:ext cx="5537200" cy="266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57600"/>
            <a:ext cx="5537200" cy="266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11176000" cy="762000"/>
          </a:xfrm>
        </p:spPr>
        <p:txBody>
          <a:bodyPr/>
          <a:lstStyle/>
          <a:p>
            <a:r>
              <a:rPr lang="en-US"/>
              <a:t>Click to edit Master title style</a:t>
            </a:r>
          </a:p>
        </p:txBody>
      </p:sp>
      <p:sp>
        <p:nvSpPr>
          <p:cNvPr id="3" name="Text Placeholder 2"/>
          <p:cNvSpPr>
            <a:spLocks noGrp="1"/>
          </p:cNvSpPr>
          <p:nvPr>
            <p:ph type="body" sz="half" idx="1"/>
          </p:nvPr>
        </p:nvSpPr>
        <p:spPr>
          <a:xfrm>
            <a:off x="457200" y="838200"/>
            <a:ext cx="553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838200"/>
            <a:ext cx="5537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11176000" cy="762000"/>
          </a:xfrm>
        </p:spPr>
        <p:txBody>
          <a:bodyPr/>
          <a:lstStyle/>
          <a:p>
            <a:r>
              <a:rPr lang="en-US"/>
              <a:t>Click to edit Master title style</a:t>
            </a:r>
          </a:p>
        </p:txBody>
      </p:sp>
      <p:sp>
        <p:nvSpPr>
          <p:cNvPr id="3" name="Table Placeholder 2"/>
          <p:cNvSpPr>
            <a:spLocks noGrp="1"/>
          </p:cNvSpPr>
          <p:nvPr>
            <p:ph type="tbl" idx="1"/>
          </p:nvPr>
        </p:nvSpPr>
        <p:spPr>
          <a:xfrm>
            <a:off x="457200" y="838200"/>
            <a:ext cx="11277600" cy="5486400"/>
          </a:xfrm>
        </p:spPr>
        <p:txBody>
          <a:bodyPr/>
          <a:lstStyle/>
          <a:p>
            <a:endParaRPr lang="en-US"/>
          </a:p>
        </p:txBody>
      </p:sp>
      <p:sp>
        <p:nvSpPr>
          <p:cNvPr id="5" name="Date Placeholder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00">
                <a:solidFill>
                  <a:srgbClr val="18453B"/>
                </a:solidFill>
                <a:latin typeface="Arial Rounded MT Bold"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18453B"/>
                </a:solidFill>
                <a:latin typeface="Arial Rounded MT Bold" pitchFamily="34" charset="0"/>
              </a:defRPr>
            </a:lvl1pPr>
            <a:lvl2pPr>
              <a:defRPr>
                <a:solidFill>
                  <a:srgbClr val="18453B"/>
                </a:solidFill>
                <a:latin typeface="Arial Rounded MT Bold" pitchFamily="34" charset="0"/>
              </a:defRPr>
            </a:lvl2pPr>
            <a:lvl3pPr>
              <a:defRPr>
                <a:solidFill>
                  <a:srgbClr val="18453B"/>
                </a:solidFill>
                <a:latin typeface="Arial Rounded MT Bold" pitchFamily="34" charset="0"/>
              </a:defRPr>
            </a:lvl3pPr>
            <a:lvl4pPr>
              <a:defRPr>
                <a:solidFill>
                  <a:srgbClr val="18453B"/>
                </a:solidFill>
                <a:latin typeface="Arial Rounded MT Bold" pitchFamily="34" charset="0"/>
              </a:defRPr>
            </a:lvl4pPr>
            <a:lvl5pPr>
              <a:defRPr>
                <a:solidFill>
                  <a:srgbClr val="18453B"/>
                </a:solidFill>
                <a:latin typeface="Arial Rounded MT Bold"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日期占位符 3"/>
          <p:cNvSpPr>
            <a:spLocks noGrp="1"/>
          </p:cNvSpPr>
          <p:nvPr userDrawn="1">
            <p:ph type="dt" sz="half" idx="2"/>
          </p:nvPr>
        </p:nvSpPr>
        <p:spPr>
          <a:xfrm>
            <a:off x="609600" y="6400800"/>
            <a:ext cx="5588000" cy="366713"/>
          </a:xfrm>
        </p:spPr>
        <p:txBody>
          <a:bodyPr/>
          <a:lstStyle/>
          <a:p>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Date Placeholder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Rounded MT Bold" pitchFamily="34" charset="0"/>
              </a:defRPr>
            </a:lvl1pPr>
          </a:lstStyle>
          <a:p>
            <a:r>
              <a:rPr lang="en-US" dirty="0"/>
              <a:t>Click to edit Master title style</a:t>
            </a:r>
          </a:p>
        </p:txBody>
      </p:sp>
      <p:sp>
        <p:nvSpPr>
          <p:cNvPr id="3" name="Content Placeholder 2"/>
          <p:cNvSpPr>
            <a:spLocks noGrp="1"/>
          </p:cNvSpPr>
          <p:nvPr>
            <p:ph sz="half" idx="1"/>
          </p:nvPr>
        </p:nvSpPr>
        <p:spPr>
          <a:xfrm>
            <a:off x="457200" y="838200"/>
            <a:ext cx="5537200" cy="5486400"/>
          </a:xfrm>
        </p:spPr>
        <p:txBody>
          <a:bodyPr/>
          <a:lstStyle>
            <a:lvl1pPr>
              <a:defRPr sz="2800">
                <a:latin typeface="Arial Rounded MT Bold" pitchFamily="34" charset="0"/>
              </a:defRPr>
            </a:lvl1pPr>
            <a:lvl2pPr>
              <a:defRPr sz="2400">
                <a:latin typeface="Arial Rounded MT Bold" pitchFamily="34" charset="0"/>
              </a:defRPr>
            </a:lvl2pPr>
            <a:lvl3pPr>
              <a:defRPr sz="2000">
                <a:latin typeface="Arial Rounded MT Bold" pitchFamily="34" charset="0"/>
              </a:defRPr>
            </a:lvl3pPr>
            <a:lvl4pPr>
              <a:defRPr sz="1800">
                <a:latin typeface="Arial Rounded MT Bold" pitchFamily="34" charset="0"/>
              </a:defRPr>
            </a:lvl4pPr>
            <a:lvl5pPr>
              <a:defRPr sz="1800">
                <a:latin typeface="Arial Rounded MT Bold"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838200"/>
            <a:ext cx="5537200" cy="5486400"/>
          </a:xfrm>
        </p:spPr>
        <p:txBody>
          <a:bodyPr/>
          <a:lstStyle>
            <a:lvl1pPr>
              <a:defRPr sz="2800">
                <a:latin typeface="Arial Rounded MT Bold" pitchFamily="34" charset="0"/>
              </a:defRPr>
            </a:lvl1pPr>
            <a:lvl2pPr>
              <a:defRPr sz="2400">
                <a:latin typeface="Arial Rounded MT Bold" pitchFamily="34" charset="0"/>
              </a:defRPr>
            </a:lvl2pPr>
            <a:lvl3pPr>
              <a:defRPr sz="2000">
                <a:latin typeface="Arial Rounded MT Bold" pitchFamily="34" charset="0"/>
              </a:defRPr>
            </a:lvl3pPr>
            <a:lvl4pPr>
              <a:defRPr sz="1800">
                <a:latin typeface="Arial Rounded MT Bold" pitchFamily="34" charset="0"/>
              </a:defRPr>
            </a:lvl4pPr>
            <a:lvl5pPr>
              <a:defRPr sz="1800">
                <a:latin typeface="Arial Rounded MT Bold"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atin typeface="Arial Rounded MT Bold" pitchFamily="34"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Rounded MT Bold" pitchFamily="34" charset="0"/>
              </a:defRPr>
            </a:lvl1pPr>
          </a:lstStyle>
          <a:p>
            <a:r>
              <a:rPr lang="en-US" dirty="0"/>
              <a:t>Click to edit Master title style</a:t>
            </a:r>
          </a:p>
        </p:txBody>
      </p:sp>
      <p:sp>
        <p:nvSpPr>
          <p:cNvPr id="4" name="Rectangle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4"/>
          <p:cNvSpPr>
            <a:spLocks noGrp="1" noChangeArrowheads="1"/>
          </p:cNvSpPr>
          <p:nvPr>
            <p:ph type="dt" sz="half" idx="2"/>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18453B"/>
                </a:solidFill>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18453B"/>
                </a:solidFill>
              </a:defRPr>
            </a:lvl1pPr>
            <a:lvl2pPr>
              <a:defRPr sz="2800">
                <a:solidFill>
                  <a:srgbClr val="18453B"/>
                </a:solidFill>
              </a:defRPr>
            </a:lvl2pPr>
            <a:lvl3pPr>
              <a:defRPr sz="2400">
                <a:solidFill>
                  <a:srgbClr val="18453B"/>
                </a:solidFill>
              </a:defRPr>
            </a:lvl3pPr>
            <a:lvl4pPr>
              <a:defRPr sz="2000">
                <a:solidFill>
                  <a:srgbClr val="18453B"/>
                </a:solidFill>
              </a:defRPr>
            </a:lvl4pPr>
            <a:lvl5pPr>
              <a:defRPr sz="2000">
                <a:solidFill>
                  <a:srgbClr val="18453B"/>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rgbClr val="18453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solidFill>
                  <a:srgbClr val="18453B"/>
                </a:solidFill>
                <a:latin typeface="Arial Rounded MT Bold" pitchFamily="34" charset="0"/>
                <a:ea typeface="宋体" charset="-122"/>
              </a:defRPr>
            </a:lvl1pPr>
          </a:lstStyle>
          <a:p>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4"/>
          <p:cNvSpPr>
            <a:spLocks noGrp="1" noChangeArrowheads="1"/>
          </p:cNvSpPr>
          <p:nvPr>
            <p:ph type="dt" sz="half" idx="10"/>
          </p:nvPr>
        </p:nvSpPr>
        <p:spPr bwMode="auto">
          <a:xfrm>
            <a:off x="609600" y="6400800"/>
            <a:ext cx="27432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76200"/>
            <a:ext cx="121920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27" name="Rectangle 3"/>
          <p:cNvSpPr>
            <a:spLocks noGrp="1" noChangeArrowheads="1"/>
          </p:cNvSpPr>
          <p:nvPr>
            <p:ph type="body" idx="1"/>
          </p:nvPr>
        </p:nvSpPr>
        <p:spPr bwMode="auto">
          <a:xfrm>
            <a:off x="457200" y="838200"/>
            <a:ext cx="112776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609600" y="6400800"/>
            <a:ext cx="6096000" cy="36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800" i="0">
                <a:latin typeface="Arial Rounded MT Bold" pitchFamily="34" charset="0"/>
                <a:ea typeface="宋体" charset="-122"/>
              </a:defRPr>
            </a:lvl1pPr>
          </a:lstStyle>
          <a:p>
            <a:endParaRPr lang="en-US" altLang="zh-CN" dirty="0"/>
          </a:p>
        </p:txBody>
      </p:sp>
      <p:sp>
        <p:nvSpPr>
          <p:cNvPr id="1031" name="Line 7"/>
          <p:cNvSpPr>
            <a:spLocks noChangeShapeType="1"/>
          </p:cNvSpPr>
          <p:nvPr userDrawn="1"/>
        </p:nvSpPr>
        <p:spPr bwMode="auto">
          <a:xfrm>
            <a:off x="609600" y="6389688"/>
            <a:ext cx="10972800" cy="0"/>
          </a:xfrm>
          <a:prstGeom prst="line">
            <a:avLst/>
          </a:prstGeom>
          <a:noFill/>
          <a:ln w="19050">
            <a:solidFill>
              <a:srgbClr val="006400"/>
            </a:solidFill>
            <a:round/>
            <a:headEnd/>
            <a:tailEnd/>
          </a:ln>
          <a:effectLst/>
        </p:spPr>
        <p:txBody>
          <a:bodyPr/>
          <a:lstStyle/>
          <a:p>
            <a:endParaRPr lang="en-US" sz="2400"/>
          </a:p>
        </p:txBody>
      </p:sp>
      <p:sp>
        <p:nvSpPr>
          <p:cNvPr id="1032" name="Line 8"/>
          <p:cNvSpPr>
            <a:spLocks noChangeShapeType="1"/>
          </p:cNvSpPr>
          <p:nvPr userDrawn="1"/>
        </p:nvSpPr>
        <p:spPr bwMode="auto">
          <a:xfrm>
            <a:off x="609600" y="838200"/>
            <a:ext cx="10972800" cy="0"/>
          </a:xfrm>
          <a:prstGeom prst="line">
            <a:avLst/>
          </a:prstGeom>
          <a:noFill/>
          <a:ln w="19050">
            <a:solidFill>
              <a:srgbClr val="006400"/>
            </a:solidFill>
            <a:round/>
            <a:headEnd/>
            <a:tailEnd/>
          </a:ln>
          <a:effectLst/>
        </p:spPr>
        <p:txBody>
          <a:bodyPr/>
          <a:lstStyle/>
          <a:p>
            <a:endParaRPr lang="en-US" sz="2400"/>
          </a:p>
        </p:txBody>
      </p:sp>
      <p:sp>
        <p:nvSpPr>
          <p:cNvPr id="1039" name="Text Box 15"/>
          <p:cNvSpPr txBox="1">
            <a:spLocks noChangeArrowheads="1"/>
          </p:cNvSpPr>
          <p:nvPr userDrawn="1"/>
        </p:nvSpPr>
        <p:spPr bwMode="auto">
          <a:xfrm>
            <a:off x="10504128" y="6400800"/>
            <a:ext cx="1422400" cy="400110"/>
          </a:xfrm>
          <a:prstGeom prst="rect">
            <a:avLst/>
          </a:prstGeom>
          <a:noFill/>
          <a:ln w="9525">
            <a:noFill/>
            <a:miter lim="800000"/>
            <a:headEnd/>
            <a:tailEnd/>
          </a:ln>
          <a:effectLst/>
        </p:spPr>
        <p:txBody>
          <a:bodyPr wrap="square">
            <a:spAutoFit/>
          </a:bodyPr>
          <a:lstStyle/>
          <a:p>
            <a:pPr>
              <a:spcBef>
                <a:spcPct val="0"/>
              </a:spcBef>
              <a:buFontTx/>
              <a:buNone/>
            </a:pPr>
            <a:fld id="{15A60FF1-E56B-4E97-BD6F-EADFF1DD24C9}" type="slidenum">
              <a:rPr lang="zh-CN" altLang="en-US" sz="2000" smtClean="0">
                <a:latin typeface="Arial Rounded MT Bold" pitchFamily="34" charset="0"/>
                <a:ea typeface="宋体" charset="-122"/>
              </a:rPr>
              <a:pPr>
                <a:spcBef>
                  <a:spcPct val="0"/>
                </a:spcBef>
                <a:buFontTx/>
                <a:buNone/>
              </a:pPr>
              <a:t>‹#›</a:t>
            </a:fld>
            <a:r>
              <a:rPr lang="en-US" altLang="zh-CN" sz="2000">
                <a:latin typeface="Arial Rounded MT Bold" pitchFamily="34" charset="0"/>
                <a:ea typeface="宋体" charset="-122"/>
              </a:rPr>
              <a:t>/78</a:t>
            </a:r>
            <a:endParaRPr lang="en-US" altLang="zh-CN" sz="2000" dirty="0">
              <a:latin typeface="Arial Rounded MT Bold" pitchFamily="34" charset="0"/>
              <a:ea typeface="宋体"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fontAlgn="base">
        <a:spcBef>
          <a:spcPct val="0"/>
        </a:spcBef>
        <a:spcAft>
          <a:spcPct val="0"/>
        </a:spcAft>
        <a:defRPr sz="4400">
          <a:solidFill>
            <a:srgbClr val="18453B"/>
          </a:solidFill>
          <a:latin typeface="Arial Rounded MT Bold" pitchFamily="34" charset="0"/>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8.png"/><Relationship Id="rId4"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ctrTitle"/>
          </p:nvPr>
        </p:nvSpPr>
        <p:spPr>
          <a:xfrm>
            <a:off x="1002417" y="1524000"/>
            <a:ext cx="10187166" cy="3581400"/>
          </a:xfrm>
        </p:spPr>
        <p:txBody>
          <a:bodyPr/>
          <a:lstStyle/>
          <a:p>
            <a:r>
              <a:rPr lang="en-US" sz="3200" b="1" dirty="0"/>
              <a:t>Exploring and Addressing Security Threats in Wireless and Mobile Networks</a:t>
            </a:r>
            <a:br>
              <a:rPr lang="en-US" sz="3200" b="1" dirty="0"/>
            </a:br>
            <a:br>
              <a:rPr lang="en-US" sz="3200" b="1" dirty="0"/>
            </a:br>
            <a:br>
              <a:rPr lang="en-US" altLang="zh-CN" sz="2400" b="1" dirty="0"/>
            </a:br>
            <a:r>
              <a:rPr lang="en-US" sz="2000" b="1" dirty="0">
                <a:solidFill>
                  <a:schemeClr val="tx1"/>
                </a:solidFill>
              </a:rPr>
              <a:t>Proposal Thesis by Tian Xie</a:t>
            </a:r>
            <a:br>
              <a:rPr lang="en-US" sz="2000" b="1" dirty="0">
                <a:solidFill>
                  <a:schemeClr val="tx1"/>
                </a:solidFill>
              </a:rPr>
            </a:br>
            <a:r>
              <a:rPr lang="en-US" sz="2000" b="1" dirty="0">
                <a:solidFill>
                  <a:schemeClr val="tx1"/>
                </a:solidFill>
              </a:rPr>
              <a:t>Nov. 2020</a:t>
            </a:r>
            <a:br>
              <a:rPr lang="en-US" sz="2000" b="1" dirty="0">
                <a:solidFill>
                  <a:schemeClr val="tx1"/>
                </a:solidFill>
              </a:rPr>
            </a:br>
            <a:r>
              <a:rPr lang="en-US" sz="2000" b="1" dirty="0">
                <a:solidFill>
                  <a:schemeClr val="tx1"/>
                </a:solidFill>
              </a:rPr>
              <a:t>Michigan State University</a:t>
            </a:r>
            <a:br>
              <a:rPr lang="en-US" sz="2400" dirty="0"/>
            </a:br>
            <a:br>
              <a:rPr lang="en-US" altLang="zh-CN" sz="2400" b="1" dirty="0"/>
            </a:br>
            <a:br>
              <a:rPr lang="en-US" altLang="zh-CN" sz="2400" b="1" dirty="0"/>
            </a:br>
            <a:br>
              <a:rPr lang="en-US" sz="2400" dirty="0">
                <a:latin typeface="Arial Rounded MT Bold" panose="020F0704030504030204" pitchFamily="34" charset="77"/>
              </a:rPr>
            </a:br>
            <a:endParaRPr lang="en-US" altLang="zh-CN" sz="2400" b="1" dirty="0"/>
          </a:p>
        </p:txBody>
      </p:sp>
      <p:pic>
        <p:nvPicPr>
          <p:cNvPr id="4" name="Picture 3" descr="Image result for Michigan state university">
            <a:extLst>
              <a:ext uri="{FF2B5EF4-FFF2-40B4-BE49-F238E27FC236}">
                <a16:creationId xmlns:a16="http://schemas.microsoft.com/office/drawing/2014/main" id="{FAF717AE-2486-5145-83AB-4F8C83FA38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724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9DC7-542A-424D-9560-B163E2AF0DB9}"/>
              </a:ext>
            </a:extLst>
          </p:cNvPr>
          <p:cNvSpPr>
            <a:spLocks noGrp="1"/>
          </p:cNvSpPr>
          <p:nvPr>
            <p:ph type="title"/>
          </p:nvPr>
        </p:nvSpPr>
        <p:spPr/>
        <p:txBody>
          <a:bodyPr/>
          <a:lstStyle/>
          <a:p>
            <a:r>
              <a:rPr lang="en-US" dirty="0"/>
              <a:t>Key Problem for Cellular IoT Services</a:t>
            </a:r>
          </a:p>
        </p:txBody>
      </p:sp>
      <p:sp>
        <p:nvSpPr>
          <p:cNvPr id="3" name="Content Placeholder 2">
            <a:extLst>
              <a:ext uri="{FF2B5EF4-FFF2-40B4-BE49-F238E27FC236}">
                <a16:creationId xmlns:a16="http://schemas.microsoft.com/office/drawing/2014/main" id="{AF0CB74A-8575-4270-8D33-0D4195138818}"/>
              </a:ext>
            </a:extLst>
          </p:cNvPr>
          <p:cNvSpPr>
            <a:spLocks noGrp="1"/>
          </p:cNvSpPr>
          <p:nvPr>
            <p:ph idx="1"/>
          </p:nvPr>
        </p:nvSpPr>
        <p:spPr>
          <a:xfrm>
            <a:off x="228600" y="876300"/>
            <a:ext cx="8458200" cy="1600200"/>
          </a:xfrm>
        </p:spPr>
        <p:txBody>
          <a:bodyPr/>
          <a:lstStyle/>
          <a:p>
            <a:r>
              <a:rPr lang="en-US" dirty="0"/>
              <a:t>The charging plan for cellular IoT is different from non-IoT devices. </a:t>
            </a:r>
          </a:p>
          <a:p>
            <a:pPr lvl="1"/>
            <a:r>
              <a:rPr lang="en-US" dirty="0"/>
              <a:t>E.g., $40 for a smartphone, whereas $10 for smartwatch or other connected devices</a:t>
            </a:r>
          </a:p>
          <a:p>
            <a:pPr lvl="1"/>
            <a:endParaRPr lang="en-US" dirty="0"/>
          </a:p>
          <a:p>
            <a:r>
              <a:rPr lang="en-US" u="sng" dirty="0"/>
              <a:t>Does the existing network infrastructure serving conventional non-IoT devices be able to well support those low-profile IoT devices?</a:t>
            </a:r>
          </a:p>
          <a:p>
            <a:endParaRPr lang="en-US" u="sng" dirty="0"/>
          </a:p>
          <a:p>
            <a:endParaRPr lang="en-US" dirty="0"/>
          </a:p>
        </p:txBody>
      </p:sp>
      <p:sp>
        <p:nvSpPr>
          <p:cNvPr id="4" name="Rounded Rectangle 3">
            <a:extLst>
              <a:ext uri="{FF2B5EF4-FFF2-40B4-BE49-F238E27FC236}">
                <a16:creationId xmlns:a16="http://schemas.microsoft.com/office/drawing/2014/main" id="{35E1A258-E546-4AE8-AFF0-67E944F1BAB5}"/>
              </a:ext>
            </a:extLst>
          </p:cNvPr>
          <p:cNvSpPr/>
          <p:nvPr/>
        </p:nvSpPr>
        <p:spPr>
          <a:xfrm>
            <a:off x="3048001" y="4114800"/>
            <a:ext cx="1724721" cy="762000"/>
          </a:xfrm>
          <a:prstGeom prst="roundRect">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sz="4000" dirty="0">
                <a:solidFill>
                  <a:srgbClr val="FF0000"/>
                </a:solidFill>
              </a:rPr>
              <a:t>No!</a:t>
            </a:r>
          </a:p>
        </p:txBody>
      </p:sp>
      <p:pic>
        <p:nvPicPr>
          <p:cNvPr id="6" name="Picture 5">
            <a:extLst>
              <a:ext uri="{FF2B5EF4-FFF2-40B4-BE49-F238E27FC236}">
                <a16:creationId xmlns:a16="http://schemas.microsoft.com/office/drawing/2014/main" id="{B166BC6C-3F77-4EAC-A474-955474DA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65" y="2471057"/>
            <a:ext cx="3287486" cy="3287486"/>
          </a:xfrm>
          <a:prstGeom prst="rect">
            <a:avLst/>
          </a:prstGeom>
        </p:spPr>
      </p:pic>
    </p:spTree>
    <p:extLst>
      <p:ext uri="{BB962C8B-B14F-4D97-AF65-F5344CB8AC3E}">
        <p14:creationId xmlns:p14="http://schemas.microsoft.com/office/powerpoint/2010/main" val="287859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510F-F93F-47E3-9C76-9BC89A6622FF}"/>
              </a:ext>
            </a:extLst>
          </p:cNvPr>
          <p:cNvSpPr>
            <a:spLocks noGrp="1"/>
          </p:cNvSpPr>
          <p:nvPr>
            <p:ph type="title"/>
          </p:nvPr>
        </p:nvSpPr>
        <p:spPr/>
        <p:txBody>
          <a:bodyPr/>
          <a:lstStyle/>
          <a:p>
            <a:r>
              <a:rPr lang="en-US" dirty="0"/>
              <a:t>Key Problem for Cellular IoT Services</a:t>
            </a:r>
          </a:p>
        </p:txBody>
      </p:sp>
      <p:sp>
        <p:nvSpPr>
          <p:cNvPr id="3" name="Content Placeholder 2">
            <a:extLst>
              <a:ext uri="{FF2B5EF4-FFF2-40B4-BE49-F238E27FC236}">
                <a16:creationId xmlns:a16="http://schemas.microsoft.com/office/drawing/2014/main" id="{6F18E704-0335-4188-8662-02CF29EF1465}"/>
              </a:ext>
            </a:extLst>
          </p:cNvPr>
          <p:cNvSpPr>
            <a:spLocks noGrp="1"/>
          </p:cNvSpPr>
          <p:nvPr>
            <p:ph idx="1"/>
          </p:nvPr>
        </p:nvSpPr>
        <p:spPr/>
        <p:txBody>
          <a:bodyPr/>
          <a:lstStyle/>
          <a:p>
            <a:r>
              <a:rPr lang="en-US" dirty="0"/>
              <a:t>We have two works to study this key problem:</a:t>
            </a:r>
          </a:p>
          <a:p>
            <a:pPr lvl="1"/>
            <a:r>
              <a:rPr lang="en-US" dirty="0"/>
              <a:t>How Can IoT Services Pose New Security Threats In Operational Cellular Networks? (Operators are victims.)</a:t>
            </a:r>
          </a:p>
          <a:p>
            <a:pPr lvl="1"/>
            <a:r>
              <a:rPr lang="en-US" dirty="0"/>
              <a:t>How Voice Service Threatens Cellular-Connected IoT Devices in the Operational 4G LTE Networks (Users are victims)</a:t>
            </a:r>
          </a:p>
          <a:p>
            <a:r>
              <a:rPr lang="en-US" dirty="0"/>
              <a:t>We discovered the charging-related security vulnerabilities and analyzed the root causes in cellular IoT services.</a:t>
            </a:r>
          </a:p>
          <a:p>
            <a:r>
              <a:rPr lang="en-US" dirty="0"/>
              <a:t>We proposed the proof-of-concept attacks and accessed their real-world impact.</a:t>
            </a:r>
          </a:p>
          <a:p>
            <a:r>
              <a:rPr lang="en-US" dirty="0"/>
              <a:t>We developed the standard-compliant solutions to mitigate attack incentives practically. </a:t>
            </a:r>
          </a:p>
        </p:txBody>
      </p:sp>
    </p:spTree>
    <p:extLst>
      <p:ext uri="{BB962C8B-B14F-4D97-AF65-F5344CB8AC3E}">
        <p14:creationId xmlns:p14="http://schemas.microsoft.com/office/powerpoint/2010/main" val="23258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I</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t>Background</a:t>
            </a:r>
          </a:p>
          <a:p>
            <a:r>
              <a:rPr lang="en-US" dirty="0">
                <a:solidFill>
                  <a:schemeClr val="bg1">
                    <a:lumMod val="85000"/>
                  </a:schemeClr>
                </a:solidFill>
              </a:rPr>
              <a:t>Vulnerabilities</a:t>
            </a:r>
          </a:p>
          <a:p>
            <a:r>
              <a:rPr lang="en-US" dirty="0">
                <a:solidFill>
                  <a:schemeClr val="bg1">
                    <a:lumMod val="85000"/>
                  </a:schemeClr>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35130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F869D-2392-412D-803C-88FE38DA4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2819400"/>
            <a:ext cx="7768393" cy="3659658"/>
          </a:xfrm>
          <a:prstGeom prst="rect">
            <a:avLst/>
          </a:prstGeom>
        </p:spPr>
      </p:pic>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Cellular IoT Primer</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533400"/>
          </a:xfrm>
        </p:spPr>
        <p:txBody>
          <a:bodyPr/>
          <a:lstStyle/>
          <a:p>
            <a:r>
              <a:rPr lang="en-US" dirty="0"/>
              <a:t>Cellular IoT Architecture </a:t>
            </a:r>
          </a:p>
        </p:txBody>
      </p:sp>
      <p:sp>
        <p:nvSpPr>
          <p:cNvPr id="6" name="Rectangle 5">
            <a:extLst>
              <a:ext uri="{FF2B5EF4-FFF2-40B4-BE49-F238E27FC236}">
                <a16:creationId xmlns:a16="http://schemas.microsoft.com/office/drawing/2014/main" id="{B01FAA9B-5E62-49D4-A057-272D31659E63}"/>
              </a:ext>
            </a:extLst>
          </p:cNvPr>
          <p:cNvSpPr/>
          <p:nvPr/>
        </p:nvSpPr>
        <p:spPr bwMode="auto">
          <a:xfrm>
            <a:off x="3352800" y="3200401"/>
            <a:ext cx="1524000" cy="327865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indent="-533400"/>
            <a:endParaRPr lang="en-US"/>
          </a:p>
        </p:txBody>
      </p:sp>
      <p:sp>
        <p:nvSpPr>
          <p:cNvPr id="7" name="Content Placeholder 2">
            <a:extLst>
              <a:ext uri="{FF2B5EF4-FFF2-40B4-BE49-F238E27FC236}">
                <a16:creationId xmlns:a16="http://schemas.microsoft.com/office/drawing/2014/main" id="{29D7F3CE-DA8E-4079-B113-D65F02963D21}"/>
              </a:ext>
            </a:extLst>
          </p:cNvPr>
          <p:cNvSpPr txBox="1">
            <a:spLocks/>
          </p:cNvSpPr>
          <p:nvPr/>
        </p:nvSpPr>
        <p:spPr bwMode="auto">
          <a:xfrm>
            <a:off x="1894778" y="1319213"/>
            <a:ext cx="8458200" cy="695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r>
              <a:rPr lang="en-US" kern="0" dirty="0"/>
              <a:t>Radio Access Network</a:t>
            </a:r>
          </a:p>
        </p:txBody>
      </p:sp>
      <p:sp>
        <p:nvSpPr>
          <p:cNvPr id="8" name="Content Placeholder 2">
            <a:extLst>
              <a:ext uri="{FF2B5EF4-FFF2-40B4-BE49-F238E27FC236}">
                <a16:creationId xmlns:a16="http://schemas.microsoft.com/office/drawing/2014/main" id="{2CEA7461-2C88-4A0B-8BA5-520100913062}"/>
              </a:ext>
            </a:extLst>
          </p:cNvPr>
          <p:cNvSpPr txBox="1">
            <a:spLocks/>
          </p:cNvSpPr>
          <p:nvPr/>
        </p:nvSpPr>
        <p:spPr bwMode="auto">
          <a:xfrm>
            <a:off x="1902212" y="1285875"/>
            <a:ext cx="8458200" cy="761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marL="457200" lvl="1" indent="0">
              <a:buNone/>
            </a:pPr>
            <a:endParaRPr lang="en-US" kern="0" dirty="0"/>
          </a:p>
          <a:p>
            <a:pPr lvl="1"/>
            <a:r>
              <a:rPr lang="en-US" kern="0" dirty="0"/>
              <a:t>Core Network</a:t>
            </a:r>
          </a:p>
          <a:p>
            <a:pPr lvl="2"/>
            <a:r>
              <a:rPr lang="en-US" sz="1800" kern="0" dirty="0"/>
              <a:t>Management</a:t>
            </a:r>
          </a:p>
          <a:p>
            <a:pPr lvl="2"/>
            <a:r>
              <a:rPr lang="en-US" sz="1800" kern="0" dirty="0"/>
              <a:t>Control</a:t>
            </a:r>
          </a:p>
          <a:p>
            <a:pPr lvl="2"/>
            <a:r>
              <a:rPr lang="en-US" sz="1800" kern="0" dirty="0"/>
              <a:t>Data</a:t>
            </a:r>
          </a:p>
        </p:txBody>
      </p:sp>
      <p:sp>
        <p:nvSpPr>
          <p:cNvPr id="9" name="Rectangle 8">
            <a:extLst>
              <a:ext uri="{FF2B5EF4-FFF2-40B4-BE49-F238E27FC236}">
                <a16:creationId xmlns:a16="http://schemas.microsoft.com/office/drawing/2014/main" id="{719EC07A-A492-489C-9136-A4E0E115CE50}"/>
              </a:ext>
            </a:extLst>
          </p:cNvPr>
          <p:cNvSpPr/>
          <p:nvPr/>
        </p:nvSpPr>
        <p:spPr bwMode="auto">
          <a:xfrm>
            <a:off x="5105400" y="3200401"/>
            <a:ext cx="3124200" cy="327865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indent="-533400"/>
            <a:endParaRPr lang="en-US"/>
          </a:p>
        </p:txBody>
      </p:sp>
    </p:spTree>
    <p:extLst>
      <p:ext uri="{BB962C8B-B14F-4D97-AF65-F5344CB8AC3E}">
        <p14:creationId xmlns:p14="http://schemas.microsoft.com/office/powerpoint/2010/main" val="11665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F869D-2392-412D-803C-88FE38DA4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611" y="2819401"/>
            <a:ext cx="7768393" cy="3659658"/>
          </a:xfrm>
          <a:prstGeom prst="rect">
            <a:avLst/>
          </a:prstGeom>
        </p:spPr>
      </p:pic>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Cellular IoT Primer</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533400"/>
          </a:xfrm>
        </p:spPr>
        <p:txBody>
          <a:bodyPr/>
          <a:lstStyle/>
          <a:p>
            <a:r>
              <a:rPr lang="en-US" dirty="0"/>
              <a:t>Cellular IoT Architecture </a:t>
            </a:r>
          </a:p>
        </p:txBody>
      </p:sp>
      <p:sp>
        <p:nvSpPr>
          <p:cNvPr id="6" name="Rectangle 5">
            <a:extLst>
              <a:ext uri="{FF2B5EF4-FFF2-40B4-BE49-F238E27FC236}">
                <a16:creationId xmlns:a16="http://schemas.microsoft.com/office/drawing/2014/main" id="{B01FAA9B-5E62-49D4-A057-272D31659E63}"/>
              </a:ext>
            </a:extLst>
          </p:cNvPr>
          <p:cNvSpPr/>
          <p:nvPr/>
        </p:nvSpPr>
        <p:spPr bwMode="auto">
          <a:xfrm>
            <a:off x="6553200" y="3276600"/>
            <a:ext cx="1600200" cy="1295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indent="-533400"/>
            <a:endParaRPr lang="en-US"/>
          </a:p>
        </p:txBody>
      </p:sp>
      <p:sp>
        <p:nvSpPr>
          <p:cNvPr id="7" name="Content Placeholder 2">
            <a:extLst>
              <a:ext uri="{FF2B5EF4-FFF2-40B4-BE49-F238E27FC236}">
                <a16:creationId xmlns:a16="http://schemas.microsoft.com/office/drawing/2014/main" id="{29D7F3CE-DA8E-4079-B113-D65F02963D21}"/>
              </a:ext>
            </a:extLst>
          </p:cNvPr>
          <p:cNvSpPr txBox="1">
            <a:spLocks/>
          </p:cNvSpPr>
          <p:nvPr/>
        </p:nvSpPr>
        <p:spPr bwMode="auto">
          <a:xfrm>
            <a:off x="1894778" y="1319213"/>
            <a:ext cx="8458200" cy="695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r>
              <a:rPr lang="en-US" sz="2400" kern="0" dirty="0"/>
              <a:t>Management Plane</a:t>
            </a:r>
          </a:p>
          <a:p>
            <a:pPr lvl="2"/>
            <a:r>
              <a:rPr lang="en-US" kern="0" dirty="0"/>
              <a:t>Charging Gateway Function (CGF)</a:t>
            </a:r>
          </a:p>
          <a:p>
            <a:pPr lvl="2"/>
            <a:r>
              <a:rPr lang="en-US" kern="0" dirty="0"/>
              <a:t>Billing System</a:t>
            </a:r>
          </a:p>
        </p:txBody>
      </p:sp>
    </p:spTree>
    <p:extLst>
      <p:ext uri="{BB962C8B-B14F-4D97-AF65-F5344CB8AC3E}">
        <p14:creationId xmlns:p14="http://schemas.microsoft.com/office/powerpoint/2010/main" val="3654528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F869D-2392-412D-803C-88FE38DA4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611" y="2819401"/>
            <a:ext cx="7768393" cy="3659658"/>
          </a:xfrm>
          <a:prstGeom prst="rect">
            <a:avLst/>
          </a:prstGeom>
        </p:spPr>
      </p:pic>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Cellular IoT Primer</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533400"/>
          </a:xfrm>
        </p:spPr>
        <p:txBody>
          <a:bodyPr/>
          <a:lstStyle/>
          <a:p>
            <a:r>
              <a:rPr lang="en-US" dirty="0"/>
              <a:t>Cellular IoT Architecture </a:t>
            </a:r>
          </a:p>
        </p:txBody>
      </p:sp>
      <p:sp>
        <p:nvSpPr>
          <p:cNvPr id="6" name="Rectangle 5">
            <a:extLst>
              <a:ext uri="{FF2B5EF4-FFF2-40B4-BE49-F238E27FC236}">
                <a16:creationId xmlns:a16="http://schemas.microsoft.com/office/drawing/2014/main" id="{B01FAA9B-5E62-49D4-A057-272D31659E63}"/>
              </a:ext>
            </a:extLst>
          </p:cNvPr>
          <p:cNvSpPr/>
          <p:nvPr/>
        </p:nvSpPr>
        <p:spPr bwMode="auto">
          <a:xfrm>
            <a:off x="5029200" y="5257800"/>
            <a:ext cx="3124200" cy="122125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indent="-533400"/>
            <a:endParaRPr lang="en-US"/>
          </a:p>
        </p:txBody>
      </p:sp>
      <p:sp>
        <p:nvSpPr>
          <p:cNvPr id="7" name="Content Placeholder 2">
            <a:extLst>
              <a:ext uri="{FF2B5EF4-FFF2-40B4-BE49-F238E27FC236}">
                <a16:creationId xmlns:a16="http://schemas.microsoft.com/office/drawing/2014/main" id="{29D7F3CE-DA8E-4079-B113-D65F02963D21}"/>
              </a:ext>
            </a:extLst>
          </p:cNvPr>
          <p:cNvSpPr txBox="1">
            <a:spLocks/>
          </p:cNvSpPr>
          <p:nvPr/>
        </p:nvSpPr>
        <p:spPr bwMode="auto">
          <a:xfrm>
            <a:off x="1894778" y="1319213"/>
            <a:ext cx="8925622" cy="695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r>
              <a:rPr lang="en-US" sz="2400" kern="0" dirty="0"/>
              <a:t>Control plane</a:t>
            </a:r>
          </a:p>
          <a:p>
            <a:pPr lvl="2"/>
            <a:r>
              <a:rPr lang="en-US" kern="0" dirty="0"/>
              <a:t>Home Subscriber Server (HSS)</a:t>
            </a:r>
          </a:p>
          <a:p>
            <a:pPr lvl="2"/>
            <a:r>
              <a:rPr lang="en-US" kern="0" dirty="0"/>
              <a:t>Mobility Management Entity (MME) (Power Saving)</a:t>
            </a:r>
          </a:p>
        </p:txBody>
      </p:sp>
    </p:spTree>
    <p:extLst>
      <p:ext uri="{BB962C8B-B14F-4D97-AF65-F5344CB8AC3E}">
        <p14:creationId xmlns:p14="http://schemas.microsoft.com/office/powerpoint/2010/main" val="74810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F869D-2392-412D-803C-88FE38DA4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611" y="2819401"/>
            <a:ext cx="7768393" cy="3659658"/>
          </a:xfrm>
          <a:prstGeom prst="rect">
            <a:avLst/>
          </a:prstGeom>
        </p:spPr>
      </p:pic>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Cellular IoT Primer</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533400"/>
          </a:xfrm>
        </p:spPr>
        <p:txBody>
          <a:bodyPr/>
          <a:lstStyle/>
          <a:p>
            <a:r>
              <a:rPr lang="en-US" dirty="0"/>
              <a:t>Cellular IoT Architecture </a:t>
            </a:r>
          </a:p>
        </p:txBody>
      </p:sp>
      <p:sp>
        <p:nvSpPr>
          <p:cNvPr id="6" name="Rectangle 5">
            <a:extLst>
              <a:ext uri="{FF2B5EF4-FFF2-40B4-BE49-F238E27FC236}">
                <a16:creationId xmlns:a16="http://schemas.microsoft.com/office/drawing/2014/main" id="{B01FAA9B-5E62-49D4-A057-272D31659E63}"/>
              </a:ext>
            </a:extLst>
          </p:cNvPr>
          <p:cNvSpPr/>
          <p:nvPr/>
        </p:nvSpPr>
        <p:spPr bwMode="auto">
          <a:xfrm>
            <a:off x="5105400" y="3276600"/>
            <a:ext cx="1295400" cy="1295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indent="-533400"/>
            <a:endParaRPr lang="en-US"/>
          </a:p>
        </p:txBody>
      </p:sp>
      <p:sp>
        <p:nvSpPr>
          <p:cNvPr id="7" name="Content Placeholder 2">
            <a:extLst>
              <a:ext uri="{FF2B5EF4-FFF2-40B4-BE49-F238E27FC236}">
                <a16:creationId xmlns:a16="http://schemas.microsoft.com/office/drawing/2014/main" id="{29D7F3CE-DA8E-4079-B113-D65F02963D21}"/>
              </a:ext>
            </a:extLst>
          </p:cNvPr>
          <p:cNvSpPr txBox="1">
            <a:spLocks/>
          </p:cNvSpPr>
          <p:nvPr/>
        </p:nvSpPr>
        <p:spPr bwMode="auto">
          <a:xfrm>
            <a:off x="1894778" y="1319213"/>
            <a:ext cx="8458200" cy="695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lvl="1"/>
            <a:r>
              <a:rPr lang="en-US" sz="2400" kern="0" dirty="0"/>
              <a:t>Data plane</a:t>
            </a:r>
          </a:p>
          <a:p>
            <a:pPr lvl="2"/>
            <a:r>
              <a:rPr lang="en-US" kern="0" dirty="0"/>
              <a:t>CN connects RAN, IMS, and Internet</a:t>
            </a:r>
          </a:p>
          <a:p>
            <a:pPr lvl="2"/>
            <a:r>
              <a:rPr lang="en-US" kern="0" dirty="0"/>
              <a:t>Supporting data and voice/text over IMS</a:t>
            </a:r>
          </a:p>
        </p:txBody>
      </p:sp>
    </p:spTree>
    <p:extLst>
      <p:ext uri="{BB962C8B-B14F-4D97-AF65-F5344CB8AC3E}">
        <p14:creationId xmlns:p14="http://schemas.microsoft.com/office/powerpoint/2010/main" val="1575098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I</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t>Vulnerabilities</a:t>
            </a:r>
          </a:p>
          <a:p>
            <a:r>
              <a:rPr lang="en-US" dirty="0">
                <a:solidFill>
                  <a:schemeClr val="bg1">
                    <a:lumMod val="85000"/>
                  </a:schemeClr>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363764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a:xfrm>
            <a:off x="1524000" y="2698595"/>
            <a:ext cx="9144000" cy="762000"/>
          </a:xfrm>
        </p:spPr>
        <p:txBody>
          <a:bodyPr/>
          <a:lstStyle/>
          <a:p>
            <a:r>
              <a:rPr lang="en-US" dirty="0"/>
              <a:t>Finding 1: Non-IoT devices can masquerade as IoT ones.</a:t>
            </a:r>
          </a:p>
        </p:txBody>
      </p:sp>
    </p:spTree>
    <p:extLst>
      <p:ext uri="{BB962C8B-B14F-4D97-AF65-F5344CB8AC3E}">
        <p14:creationId xmlns:p14="http://schemas.microsoft.com/office/powerpoint/2010/main" val="109564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1</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371600" y="1066800"/>
            <a:ext cx="9296400" cy="1447800"/>
          </a:xfrm>
        </p:spPr>
        <p:txBody>
          <a:bodyPr/>
          <a:lstStyle/>
          <a:p>
            <a:r>
              <a:rPr lang="en-US" dirty="0"/>
              <a:t>V1: An IoT SIM card can be used for a non-IoT device. (Design Defect of Device)</a:t>
            </a:r>
          </a:p>
          <a:p>
            <a:r>
              <a:rPr lang="en-US" dirty="0">
                <a:solidFill>
                  <a:srgbClr val="0070C0"/>
                </a:solidFill>
              </a:rPr>
              <a:t>Validation:</a:t>
            </a:r>
          </a:p>
          <a:p>
            <a:pPr lvl="1"/>
            <a:r>
              <a:rPr lang="en-US" dirty="0">
                <a:solidFill>
                  <a:srgbClr val="0070C0"/>
                </a:solidFill>
              </a:rPr>
              <a:t>We use the SIMs for CAT-4, CAT-1, and CAT-M1 IoT devices from two operators on the smartphones (non-IoT).</a:t>
            </a:r>
          </a:p>
          <a:p>
            <a:pPr lvl="1"/>
            <a:r>
              <a:rPr lang="en-US" dirty="0">
                <a:solidFill>
                  <a:srgbClr val="0070C0"/>
                </a:solidFill>
              </a:rPr>
              <a:t>All smartphones successfully obtain IP addresses from the cellular networks and access the Internet without any issues.</a:t>
            </a:r>
          </a:p>
          <a:p>
            <a:pPr lvl="1"/>
            <a:endParaRPr lang="en-US" dirty="0"/>
          </a:p>
        </p:txBody>
      </p:sp>
    </p:spTree>
    <p:extLst>
      <p:ext uri="{BB962C8B-B14F-4D97-AF65-F5344CB8AC3E}">
        <p14:creationId xmlns:p14="http://schemas.microsoft.com/office/powerpoint/2010/main" val="224412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7FF8-8CC3-1946-9475-98CB2E01BE87}"/>
              </a:ext>
            </a:extLst>
          </p:cNvPr>
          <p:cNvSpPr>
            <a:spLocks noGrp="1"/>
          </p:cNvSpPr>
          <p:nvPr>
            <p:ph type="title"/>
          </p:nvPr>
        </p:nvSpPr>
        <p:spPr/>
        <p:txBody>
          <a:bodyPr/>
          <a:lstStyle/>
          <a:p>
            <a:r>
              <a:rPr lang="en-US" dirty="0"/>
              <a:t>Guidance Committee</a:t>
            </a:r>
          </a:p>
        </p:txBody>
      </p:sp>
      <p:sp>
        <p:nvSpPr>
          <p:cNvPr id="3" name="Content Placeholder 2">
            <a:extLst>
              <a:ext uri="{FF2B5EF4-FFF2-40B4-BE49-F238E27FC236}">
                <a16:creationId xmlns:a16="http://schemas.microsoft.com/office/drawing/2014/main" id="{3742E362-52EF-CF41-B02C-52A46831F237}"/>
              </a:ext>
            </a:extLst>
          </p:cNvPr>
          <p:cNvSpPr>
            <a:spLocks noGrp="1"/>
          </p:cNvSpPr>
          <p:nvPr>
            <p:ph idx="1"/>
          </p:nvPr>
        </p:nvSpPr>
        <p:spPr>
          <a:xfrm>
            <a:off x="1866900" y="838200"/>
            <a:ext cx="8458200" cy="5486400"/>
          </a:xfrm>
        </p:spPr>
        <p:txBody>
          <a:bodyPr/>
          <a:lstStyle/>
          <a:p>
            <a:pPr marL="0" indent="0">
              <a:buNone/>
            </a:pPr>
            <a:endParaRPr lang="en-US" dirty="0"/>
          </a:p>
          <a:p>
            <a:pPr algn="just"/>
            <a:r>
              <a:rPr lang="en-US" dirty="0"/>
              <a:t>Prof. Guan-Hua Tu (advisor)</a:t>
            </a:r>
          </a:p>
          <a:p>
            <a:pPr algn="just"/>
            <a:r>
              <a:rPr lang="en-US" dirty="0"/>
              <a:t>Prof. Li Xiao</a:t>
            </a:r>
          </a:p>
          <a:p>
            <a:pPr algn="just"/>
            <a:r>
              <a:rPr lang="en-US" dirty="0"/>
              <a:t>Prof. Mi Zhang</a:t>
            </a:r>
          </a:p>
          <a:p>
            <a:pPr algn="just"/>
            <a:r>
              <a:rPr lang="en-US" dirty="0"/>
              <a:t>Prof. </a:t>
            </a:r>
            <a:r>
              <a:rPr lang="en-US" dirty="0" err="1"/>
              <a:t>Zhichao</a:t>
            </a:r>
            <a:r>
              <a:rPr lang="en-US" dirty="0"/>
              <a:t> Cao</a:t>
            </a:r>
          </a:p>
          <a:p>
            <a:pPr marL="0" indent="0" algn="just">
              <a:buNone/>
            </a:pPr>
            <a:endParaRPr lang="en-US" dirty="0"/>
          </a:p>
          <a:p>
            <a:pPr marL="0" indent="0" algn="just">
              <a:buNone/>
            </a:pPr>
            <a:r>
              <a:rPr lang="it-IT" dirty="0"/>
              <a:t>Thank you for </a:t>
            </a:r>
            <a:r>
              <a:rPr lang="en-US" altLang="zh-CN" dirty="0"/>
              <a:t>serving on my committee</a:t>
            </a:r>
            <a:r>
              <a:rPr lang="en-US" dirty="0"/>
              <a:t>!</a:t>
            </a:r>
          </a:p>
          <a:p>
            <a:pPr marL="0" indent="0" algn="just">
              <a:buNone/>
            </a:pPr>
            <a:endParaRPr lang="en-US" dirty="0"/>
          </a:p>
        </p:txBody>
      </p:sp>
    </p:spTree>
    <p:extLst>
      <p:ext uri="{BB962C8B-B14F-4D97-AF65-F5344CB8AC3E}">
        <p14:creationId xmlns:p14="http://schemas.microsoft.com/office/powerpoint/2010/main" val="185824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2</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219200" y="914400"/>
            <a:ext cx="9525000" cy="1447800"/>
          </a:xfrm>
        </p:spPr>
        <p:txBody>
          <a:bodyPr/>
          <a:lstStyle/>
          <a:p>
            <a:r>
              <a:rPr lang="en-US" dirty="0"/>
              <a:t>V2: The infrastructure is unable to correctly identify IoT and non-IoT devices. (Design Defect of Infrastructure)</a:t>
            </a:r>
          </a:p>
          <a:p>
            <a:endParaRPr lang="en-US" dirty="0">
              <a:solidFill>
                <a:srgbClr val="0070C0"/>
              </a:solidFill>
            </a:endParaRPr>
          </a:p>
          <a:p>
            <a:r>
              <a:rPr lang="en-US" sz="2400" dirty="0">
                <a:solidFill>
                  <a:srgbClr val="2774AE"/>
                </a:solidFill>
              </a:rPr>
              <a:t>Existing identification method </a:t>
            </a:r>
            <a:r>
              <a:rPr lang="en-US" dirty="0">
                <a:solidFill>
                  <a:srgbClr val="0070C0"/>
                </a:solidFill>
              </a:rPr>
              <a:t>:</a:t>
            </a:r>
          </a:p>
          <a:p>
            <a:pPr lvl="1"/>
            <a:r>
              <a:rPr lang="en-US" dirty="0"/>
              <a:t>Initially, both operators can correctly identify connected non-IoT or IoT devices, and show the device information on their web pages.</a:t>
            </a:r>
          </a:p>
          <a:p>
            <a:pPr lvl="1"/>
            <a:r>
              <a:rPr lang="en-US" dirty="0"/>
              <a:t>How operators identify the connected devices?</a:t>
            </a:r>
          </a:p>
          <a:p>
            <a:pPr lvl="2"/>
            <a:r>
              <a:rPr lang="en-US" dirty="0"/>
              <a:t>By analyzing the control plane protocol traces, we found that the infrastructure identifies a connected device based on the IMEI carried in its </a:t>
            </a:r>
            <a:r>
              <a:rPr lang="en-US" u="sng" dirty="0"/>
              <a:t>IDENTITY RESPONSE</a:t>
            </a:r>
            <a:r>
              <a:rPr lang="en-US" dirty="0"/>
              <a:t> message sending by the device when connecting to the network.</a:t>
            </a:r>
          </a:p>
          <a:p>
            <a:endParaRPr lang="en-US" dirty="0">
              <a:solidFill>
                <a:srgbClr val="0070C0"/>
              </a:solidFill>
            </a:endParaRPr>
          </a:p>
          <a:p>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41169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V2 Validation</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219200" y="838200"/>
            <a:ext cx="9677400" cy="1447800"/>
          </a:xfrm>
        </p:spPr>
        <p:txBody>
          <a:bodyPr/>
          <a:lstStyle/>
          <a:p>
            <a:r>
              <a:rPr lang="en-US" dirty="0">
                <a:solidFill>
                  <a:srgbClr val="0070C0"/>
                </a:solidFill>
              </a:rPr>
              <a:t>Validation:</a:t>
            </a:r>
          </a:p>
          <a:p>
            <a:pPr lvl="1"/>
            <a:r>
              <a:rPr lang="en-US" dirty="0">
                <a:solidFill>
                  <a:schemeClr val="tx1"/>
                </a:solidFill>
              </a:rPr>
              <a:t>Making IMEI spoofing on a smartphone (LG G3) to masquerade as an IoT device (LG Watch Urbane 2nd).</a:t>
            </a:r>
          </a:p>
          <a:p>
            <a:pPr lvl="1"/>
            <a:endParaRPr lang="en-US" dirty="0"/>
          </a:p>
        </p:txBody>
      </p:sp>
      <p:pic>
        <p:nvPicPr>
          <p:cNvPr id="5" name="Picture 4">
            <a:extLst>
              <a:ext uri="{FF2B5EF4-FFF2-40B4-BE49-F238E27FC236}">
                <a16:creationId xmlns:a16="http://schemas.microsoft.com/office/drawing/2014/main" id="{A0512D6C-1093-4A14-BB01-8A0456CA9CED}"/>
              </a:ext>
            </a:extLst>
          </p:cNvPr>
          <p:cNvPicPr>
            <a:picLocks noChangeAspect="1"/>
          </p:cNvPicPr>
          <p:nvPr/>
        </p:nvPicPr>
        <p:blipFill>
          <a:blip r:embed="rId3"/>
          <a:stretch>
            <a:fillRect/>
          </a:stretch>
        </p:blipFill>
        <p:spPr>
          <a:xfrm>
            <a:off x="1693769" y="2116674"/>
            <a:ext cx="4868193" cy="1816703"/>
          </a:xfrm>
          <a:prstGeom prst="rect">
            <a:avLst/>
          </a:prstGeom>
        </p:spPr>
      </p:pic>
      <p:pic>
        <p:nvPicPr>
          <p:cNvPr id="6" name="Picture 5">
            <a:extLst>
              <a:ext uri="{FF2B5EF4-FFF2-40B4-BE49-F238E27FC236}">
                <a16:creationId xmlns:a16="http://schemas.microsoft.com/office/drawing/2014/main" id="{389348ED-7B17-42E2-9CC3-59CEE9646CE5}"/>
              </a:ext>
            </a:extLst>
          </p:cNvPr>
          <p:cNvPicPr>
            <a:picLocks noChangeAspect="1"/>
          </p:cNvPicPr>
          <p:nvPr/>
        </p:nvPicPr>
        <p:blipFill>
          <a:blip r:embed="rId4"/>
          <a:stretch>
            <a:fillRect/>
          </a:stretch>
        </p:blipFill>
        <p:spPr>
          <a:xfrm>
            <a:off x="1671998" y="4142058"/>
            <a:ext cx="4064712" cy="2059698"/>
          </a:xfrm>
          <a:prstGeom prst="rect">
            <a:avLst/>
          </a:prstGeom>
        </p:spPr>
      </p:pic>
      <p:pic>
        <p:nvPicPr>
          <p:cNvPr id="7" name="Picture 6">
            <a:extLst>
              <a:ext uri="{FF2B5EF4-FFF2-40B4-BE49-F238E27FC236}">
                <a16:creationId xmlns:a16="http://schemas.microsoft.com/office/drawing/2014/main" id="{999BB725-35A0-4E4E-ADD2-88A02849CB73}"/>
              </a:ext>
            </a:extLst>
          </p:cNvPr>
          <p:cNvPicPr>
            <a:picLocks noChangeAspect="1"/>
          </p:cNvPicPr>
          <p:nvPr/>
        </p:nvPicPr>
        <p:blipFill>
          <a:blip r:embed="rId5"/>
          <a:stretch>
            <a:fillRect/>
          </a:stretch>
        </p:blipFill>
        <p:spPr>
          <a:xfrm>
            <a:off x="6603290" y="3733800"/>
            <a:ext cx="4876800" cy="2467956"/>
          </a:xfrm>
          <a:prstGeom prst="rect">
            <a:avLst/>
          </a:prstGeom>
        </p:spPr>
      </p:pic>
      <p:sp>
        <p:nvSpPr>
          <p:cNvPr id="8" name="Arrow: Down 7">
            <a:extLst>
              <a:ext uri="{FF2B5EF4-FFF2-40B4-BE49-F238E27FC236}">
                <a16:creationId xmlns:a16="http://schemas.microsoft.com/office/drawing/2014/main" id="{F66770A9-2B2A-4540-BA35-323ACED8BB73}"/>
              </a:ext>
            </a:extLst>
          </p:cNvPr>
          <p:cNvSpPr/>
          <p:nvPr/>
        </p:nvSpPr>
        <p:spPr bwMode="auto">
          <a:xfrm rot="16200000">
            <a:off x="6045401" y="4882601"/>
            <a:ext cx="188394" cy="287571"/>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9" name="Arrow: Down 8">
            <a:extLst>
              <a:ext uri="{FF2B5EF4-FFF2-40B4-BE49-F238E27FC236}">
                <a16:creationId xmlns:a16="http://schemas.microsoft.com/office/drawing/2014/main" id="{633B3A33-9233-4F6D-8CBA-55A7323B5F0B}"/>
              </a:ext>
            </a:extLst>
          </p:cNvPr>
          <p:cNvSpPr/>
          <p:nvPr/>
        </p:nvSpPr>
        <p:spPr bwMode="auto">
          <a:xfrm>
            <a:off x="3849258" y="3832974"/>
            <a:ext cx="188394" cy="287571"/>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22744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a:xfrm>
            <a:off x="1524000" y="2698595"/>
            <a:ext cx="9144000" cy="762000"/>
          </a:xfrm>
        </p:spPr>
        <p:txBody>
          <a:bodyPr/>
          <a:lstStyle/>
          <a:p>
            <a:r>
              <a:rPr lang="en-US" dirty="0"/>
              <a:t>Finding 2:  There Is No Limitation Imposed on IoT Data Service.</a:t>
            </a:r>
          </a:p>
        </p:txBody>
      </p:sp>
    </p:spTree>
    <p:extLst>
      <p:ext uri="{BB962C8B-B14F-4D97-AF65-F5344CB8AC3E}">
        <p14:creationId xmlns:p14="http://schemas.microsoft.com/office/powerpoint/2010/main" val="1363953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3</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1447800"/>
          </a:xfrm>
        </p:spPr>
        <p:txBody>
          <a:bodyPr/>
          <a:lstStyle/>
          <a:p>
            <a:r>
              <a:rPr lang="en-US" dirty="0"/>
              <a:t>V3: The infrastructure does not impose any restrictions on IoT data services. (Operational Slip of Infrastructure)</a:t>
            </a:r>
          </a:p>
          <a:p>
            <a:endParaRPr lang="en-US" dirty="0"/>
          </a:p>
          <a:p>
            <a:r>
              <a:rPr lang="en-US" dirty="0">
                <a:solidFill>
                  <a:srgbClr val="0070C0"/>
                </a:solidFill>
              </a:rPr>
              <a:t>Validation:</a:t>
            </a:r>
          </a:p>
          <a:p>
            <a:pPr lvl="1"/>
            <a:r>
              <a:rPr lang="en-US" dirty="0">
                <a:latin typeface="Arial Rounded MT Bold" pitchFamily="34" charset="0"/>
              </a:rPr>
              <a:t>Using </a:t>
            </a:r>
            <a:r>
              <a:rPr lang="en-US" dirty="0" err="1">
                <a:latin typeface="Arial Rounded MT Bold" pitchFamily="34" charset="0"/>
              </a:rPr>
              <a:t>iPerf</a:t>
            </a:r>
            <a:r>
              <a:rPr lang="en-US" dirty="0">
                <a:latin typeface="Arial Rounded MT Bold" pitchFamily="34" charset="0"/>
              </a:rPr>
              <a:t> to examine TCP throughput performance on three devices and two operators: </a:t>
            </a:r>
          </a:p>
          <a:p>
            <a:pPr lvl="2"/>
            <a:r>
              <a:rPr lang="en-US" dirty="0">
                <a:latin typeface="Arial Rounded MT Bold" pitchFamily="34" charset="0"/>
              </a:rPr>
              <a:t>(1) an IoT device (i.e., LG Watch Urbane 2nd) equipped with an IoT SIM card</a:t>
            </a:r>
          </a:p>
          <a:p>
            <a:pPr lvl="2"/>
            <a:r>
              <a:rPr lang="en-US" dirty="0">
                <a:latin typeface="Arial Rounded MT Bold" pitchFamily="34" charset="0"/>
              </a:rPr>
              <a:t>(2) a smartphone (i.e., Samsung S5) with a non-IoT SIM card</a:t>
            </a:r>
          </a:p>
          <a:p>
            <a:pPr lvl="2"/>
            <a:r>
              <a:rPr lang="en-US" dirty="0">
                <a:latin typeface="Arial Rounded MT Bold" pitchFamily="34" charset="0"/>
              </a:rPr>
              <a:t>(3) the smartphone spoofing the IoT device’s IMEI with an IoT SIM card.</a:t>
            </a:r>
          </a:p>
          <a:p>
            <a:pPr lvl="1"/>
            <a:endParaRPr lang="en-US" dirty="0">
              <a:solidFill>
                <a:srgbClr val="0070C0"/>
              </a:solidFill>
            </a:endParaRPr>
          </a:p>
          <a:p>
            <a:pPr lvl="1"/>
            <a:endParaRPr lang="en-US" dirty="0"/>
          </a:p>
          <a:p>
            <a:endParaRPr lang="en-US" dirty="0"/>
          </a:p>
        </p:txBody>
      </p:sp>
    </p:spTree>
    <p:extLst>
      <p:ext uri="{BB962C8B-B14F-4D97-AF65-F5344CB8AC3E}">
        <p14:creationId xmlns:p14="http://schemas.microsoft.com/office/powerpoint/2010/main" val="32241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V3 Validation</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1447800"/>
          </a:xfrm>
        </p:spPr>
        <p:txBody>
          <a:bodyPr/>
          <a:lstStyle/>
          <a:p>
            <a:r>
              <a:rPr lang="en-US" dirty="0">
                <a:solidFill>
                  <a:srgbClr val="0070C0"/>
                </a:solidFill>
              </a:rPr>
              <a:t>Validation observation:</a:t>
            </a:r>
          </a:p>
          <a:p>
            <a:pPr lvl="1"/>
            <a:r>
              <a:rPr lang="en-US" dirty="0"/>
              <a:t>We observe that all the three devices have comparable performance on the uplink and downlink throughput in each operator’s network.</a:t>
            </a:r>
          </a:p>
          <a:p>
            <a:endParaRPr lang="en-US" dirty="0"/>
          </a:p>
        </p:txBody>
      </p:sp>
      <p:pic>
        <p:nvPicPr>
          <p:cNvPr id="5" name="Picture 4">
            <a:extLst>
              <a:ext uri="{FF2B5EF4-FFF2-40B4-BE49-F238E27FC236}">
                <a16:creationId xmlns:a16="http://schemas.microsoft.com/office/drawing/2014/main" id="{728F4154-B6EE-4DD4-A417-A31F56AF2ADC}"/>
              </a:ext>
            </a:extLst>
          </p:cNvPr>
          <p:cNvPicPr>
            <a:picLocks noChangeAspect="1"/>
          </p:cNvPicPr>
          <p:nvPr/>
        </p:nvPicPr>
        <p:blipFill>
          <a:blip r:embed="rId3"/>
          <a:stretch>
            <a:fillRect/>
          </a:stretch>
        </p:blipFill>
        <p:spPr>
          <a:xfrm>
            <a:off x="3532382" y="2410454"/>
            <a:ext cx="5383018" cy="2815600"/>
          </a:xfrm>
          <a:prstGeom prst="rect">
            <a:avLst/>
          </a:prstGeom>
        </p:spPr>
      </p:pic>
      <p:sp>
        <p:nvSpPr>
          <p:cNvPr id="6" name="Rounded Rectangle 3">
            <a:extLst>
              <a:ext uri="{FF2B5EF4-FFF2-40B4-BE49-F238E27FC236}">
                <a16:creationId xmlns:a16="http://schemas.microsoft.com/office/drawing/2014/main" id="{EC3F5196-6D11-4F09-96CF-CB0D14C59ABD}"/>
              </a:ext>
            </a:extLst>
          </p:cNvPr>
          <p:cNvSpPr/>
          <p:nvPr/>
        </p:nvSpPr>
        <p:spPr>
          <a:xfrm>
            <a:off x="2743200" y="5398406"/>
            <a:ext cx="6769989" cy="697594"/>
          </a:xfrm>
          <a:prstGeom prst="roundRect">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l">
              <a:lnSpc>
                <a:spcPct val="100000"/>
              </a:lnSpc>
              <a:buNone/>
            </a:pPr>
            <a:r>
              <a:rPr lang="en-US" sz="1600" dirty="0">
                <a:solidFill>
                  <a:srgbClr val="0070C0"/>
                </a:solidFill>
              </a:rPr>
              <a:t>Networks do not enforce any noticeable restrictions on IoT devices in terms of data transmission rates!</a:t>
            </a:r>
          </a:p>
        </p:txBody>
      </p:sp>
    </p:spTree>
    <p:extLst>
      <p:ext uri="{BB962C8B-B14F-4D97-AF65-F5344CB8AC3E}">
        <p14:creationId xmlns:p14="http://schemas.microsoft.com/office/powerpoint/2010/main" val="10547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a:xfrm>
            <a:off x="1524000" y="2698595"/>
            <a:ext cx="9144000" cy="762000"/>
          </a:xfrm>
        </p:spPr>
        <p:txBody>
          <a:bodyPr/>
          <a:lstStyle/>
          <a:p>
            <a:r>
              <a:rPr lang="en-US" dirty="0"/>
              <a:t>Finding 3:  There Is No Limitation on Cellular IoT Use Scenarios.</a:t>
            </a:r>
          </a:p>
        </p:txBody>
      </p:sp>
    </p:spTree>
    <p:extLst>
      <p:ext uri="{BB962C8B-B14F-4D97-AF65-F5344CB8AC3E}">
        <p14:creationId xmlns:p14="http://schemas.microsoft.com/office/powerpoint/2010/main" val="2773859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4</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066800" y="838200"/>
            <a:ext cx="9829800" cy="1447800"/>
          </a:xfrm>
        </p:spPr>
        <p:txBody>
          <a:bodyPr/>
          <a:lstStyle/>
          <a:p>
            <a:r>
              <a:rPr lang="en-US" dirty="0"/>
              <a:t>V4: The infrastructure is unable to confine IoT devices to their pre-defined use scenarios. (Operational Slip/Implementation of Infrastructure)</a:t>
            </a:r>
          </a:p>
          <a:p>
            <a:r>
              <a:rPr lang="en-US" dirty="0">
                <a:solidFill>
                  <a:srgbClr val="0070C0"/>
                </a:solidFill>
              </a:rPr>
              <a:t>Validation:</a:t>
            </a:r>
          </a:p>
          <a:p>
            <a:pPr lvl="1"/>
            <a:r>
              <a:rPr lang="en-US" dirty="0">
                <a:solidFill>
                  <a:schemeClr val="tx1"/>
                </a:solidFill>
                <a:latin typeface="Arial Rounded MT Bold" pitchFamily="34" charset="0"/>
              </a:rPr>
              <a:t>We validate this vulnerability on two types of popular IoT devices: car-connected mobile hotspots and smartwatches.</a:t>
            </a:r>
          </a:p>
          <a:p>
            <a:pPr lvl="1"/>
            <a:endParaRPr lang="en-US" dirty="0">
              <a:solidFill>
                <a:schemeClr val="tx1"/>
              </a:solidFill>
            </a:endParaRPr>
          </a:p>
          <a:p>
            <a:pPr lvl="1"/>
            <a:endParaRPr lang="en-US" dirty="0"/>
          </a:p>
          <a:p>
            <a:endParaRPr lang="en-US" dirty="0"/>
          </a:p>
        </p:txBody>
      </p:sp>
      <p:sp>
        <p:nvSpPr>
          <p:cNvPr id="12" name="Rectangle 11">
            <a:extLst>
              <a:ext uri="{FF2B5EF4-FFF2-40B4-BE49-F238E27FC236}">
                <a16:creationId xmlns:a16="http://schemas.microsoft.com/office/drawing/2014/main" id="{9C26B182-F567-441C-AE21-2A321E332E01}"/>
              </a:ext>
            </a:extLst>
          </p:cNvPr>
          <p:cNvSpPr/>
          <p:nvPr/>
        </p:nvSpPr>
        <p:spPr>
          <a:xfrm>
            <a:off x="2362200" y="2514601"/>
            <a:ext cx="7391400" cy="461665"/>
          </a:xfrm>
          <a:prstGeom prst="rect">
            <a:avLst/>
          </a:prstGeom>
        </p:spPr>
        <p:txBody>
          <a:bodyPr wrap="square">
            <a:spAutoFit/>
          </a:bodyPr>
          <a:lstStyle/>
          <a:p>
            <a:pPr marL="342900" indent="-342900"/>
            <a:endParaRPr lang="en-US" dirty="0">
              <a:solidFill>
                <a:srgbClr val="0070C0"/>
              </a:solidFill>
              <a:latin typeface="Arial Rounded MT Bold" pitchFamily="34" charset="0"/>
            </a:endParaRPr>
          </a:p>
        </p:txBody>
      </p:sp>
      <p:pic>
        <p:nvPicPr>
          <p:cNvPr id="5" name="Picture 4">
            <a:extLst>
              <a:ext uri="{FF2B5EF4-FFF2-40B4-BE49-F238E27FC236}">
                <a16:creationId xmlns:a16="http://schemas.microsoft.com/office/drawing/2014/main" id="{471DAA6E-A5DB-4257-8B14-2AC7BB7EE01F}"/>
              </a:ext>
            </a:extLst>
          </p:cNvPr>
          <p:cNvPicPr>
            <a:picLocks noChangeAspect="1"/>
          </p:cNvPicPr>
          <p:nvPr/>
        </p:nvPicPr>
        <p:blipFill>
          <a:blip r:embed="rId3"/>
          <a:stretch>
            <a:fillRect/>
          </a:stretch>
        </p:blipFill>
        <p:spPr>
          <a:xfrm>
            <a:off x="1951622" y="3939930"/>
            <a:ext cx="3915778" cy="2483338"/>
          </a:xfrm>
          <a:prstGeom prst="rect">
            <a:avLst/>
          </a:prstGeom>
        </p:spPr>
      </p:pic>
      <p:pic>
        <p:nvPicPr>
          <p:cNvPr id="7" name="Picture 6">
            <a:extLst>
              <a:ext uri="{FF2B5EF4-FFF2-40B4-BE49-F238E27FC236}">
                <a16:creationId xmlns:a16="http://schemas.microsoft.com/office/drawing/2014/main" id="{2A62873F-68CE-401D-AF71-68AA65682B84}"/>
              </a:ext>
            </a:extLst>
          </p:cNvPr>
          <p:cNvPicPr>
            <a:picLocks noChangeAspect="1"/>
          </p:cNvPicPr>
          <p:nvPr/>
        </p:nvPicPr>
        <p:blipFill>
          <a:blip r:embed="rId4"/>
          <a:stretch>
            <a:fillRect/>
          </a:stretch>
        </p:blipFill>
        <p:spPr>
          <a:xfrm>
            <a:off x="6348763" y="3714929"/>
            <a:ext cx="2872934" cy="2895598"/>
          </a:xfrm>
          <a:prstGeom prst="rect">
            <a:avLst/>
          </a:prstGeom>
        </p:spPr>
      </p:pic>
    </p:spTree>
    <p:extLst>
      <p:ext uri="{BB962C8B-B14F-4D97-AF65-F5344CB8AC3E}">
        <p14:creationId xmlns:p14="http://schemas.microsoft.com/office/powerpoint/2010/main" val="89589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4 Validation</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609600" y="838200"/>
            <a:ext cx="9715500" cy="1447800"/>
          </a:xfrm>
        </p:spPr>
        <p:txBody>
          <a:bodyPr/>
          <a:lstStyle/>
          <a:p>
            <a:pPr marL="0" indent="0">
              <a:buNone/>
            </a:pPr>
            <a:r>
              <a:rPr lang="en-US" dirty="0">
                <a:solidFill>
                  <a:srgbClr val="0070C0"/>
                </a:solidFill>
              </a:rPr>
              <a:t>Car-connected Hotspots: </a:t>
            </a:r>
          </a:p>
          <a:p>
            <a:pPr marL="0" indent="0">
              <a:buNone/>
            </a:pPr>
            <a:endParaRPr lang="en-US" dirty="0">
              <a:solidFill>
                <a:srgbClr val="0070C0"/>
              </a:solidFill>
            </a:endParaRPr>
          </a:p>
          <a:p>
            <a:r>
              <a:rPr lang="en-US" dirty="0">
                <a:solidFill>
                  <a:srgbClr val="0070C0"/>
                </a:solidFill>
              </a:rPr>
              <a:t>Not Limited to only Vehicles:</a:t>
            </a:r>
          </a:p>
          <a:p>
            <a:pPr lvl="1">
              <a:lnSpc>
                <a:spcPct val="100000"/>
              </a:lnSpc>
            </a:pPr>
            <a:r>
              <a:rPr lang="en-US" sz="2000" dirty="0"/>
              <a:t>A car-connected hotspot can continue to be used outside vehicles.</a:t>
            </a:r>
          </a:p>
          <a:p>
            <a:pPr lvl="1">
              <a:lnSpc>
                <a:spcPct val="100000"/>
              </a:lnSpc>
            </a:pPr>
            <a:r>
              <a:rPr lang="en-US" sz="2000" dirty="0"/>
              <a:t>We build such a power supply that can generate a 12V DC current with a power bank and a voltage regulator that can successfully power the car-connected hotspot.</a:t>
            </a:r>
          </a:p>
          <a:p>
            <a:pPr lvl="1">
              <a:lnSpc>
                <a:spcPct val="100000"/>
              </a:lnSpc>
            </a:pPr>
            <a:r>
              <a:rPr lang="en-US" sz="2000" dirty="0"/>
              <a:t>We connect a Wi-Fi client to the hotspot and use the client to keep generating traffic to/from the Internet.</a:t>
            </a:r>
          </a:p>
        </p:txBody>
      </p:sp>
      <p:sp>
        <p:nvSpPr>
          <p:cNvPr id="12" name="Rectangle 11">
            <a:extLst>
              <a:ext uri="{FF2B5EF4-FFF2-40B4-BE49-F238E27FC236}">
                <a16:creationId xmlns:a16="http://schemas.microsoft.com/office/drawing/2014/main" id="{9C26B182-F567-441C-AE21-2A321E332E01}"/>
              </a:ext>
            </a:extLst>
          </p:cNvPr>
          <p:cNvSpPr/>
          <p:nvPr/>
        </p:nvSpPr>
        <p:spPr>
          <a:xfrm>
            <a:off x="2400300" y="5105401"/>
            <a:ext cx="7391400" cy="461665"/>
          </a:xfrm>
          <a:prstGeom prst="rect">
            <a:avLst/>
          </a:prstGeom>
        </p:spPr>
        <p:txBody>
          <a:bodyPr wrap="square">
            <a:spAutoFit/>
          </a:bodyPr>
          <a:lstStyle/>
          <a:p>
            <a:pPr>
              <a:buNone/>
            </a:pPr>
            <a:r>
              <a:rPr lang="en-US" dirty="0">
                <a:solidFill>
                  <a:srgbClr val="008000"/>
                </a:solidFill>
                <a:highlight>
                  <a:srgbClr val="FFFF00"/>
                </a:highlight>
                <a:latin typeface="Arial Rounded MT Bold" pitchFamily="34" charset="0"/>
              </a:rPr>
              <a:t>The traffic is not interrupted for a whole day!</a:t>
            </a:r>
          </a:p>
        </p:txBody>
      </p:sp>
      <p:pic>
        <p:nvPicPr>
          <p:cNvPr id="5" name="Picture 4">
            <a:extLst>
              <a:ext uri="{FF2B5EF4-FFF2-40B4-BE49-F238E27FC236}">
                <a16:creationId xmlns:a16="http://schemas.microsoft.com/office/drawing/2014/main" id="{F1828A23-6D67-4A7C-8E4C-A06B563E5024}"/>
              </a:ext>
            </a:extLst>
          </p:cNvPr>
          <p:cNvPicPr>
            <a:picLocks noChangeAspect="1"/>
          </p:cNvPicPr>
          <p:nvPr/>
        </p:nvPicPr>
        <p:blipFill>
          <a:blip r:embed="rId3"/>
          <a:stretch>
            <a:fillRect/>
          </a:stretch>
        </p:blipFill>
        <p:spPr>
          <a:xfrm>
            <a:off x="9448800" y="533400"/>
            <a:ext cx="2523228" cy="1600200"/>
          </a:xfrm>
          <a:prstGeom prst="rect">
            <a:avLst/>
          </a:prstGeom>
        </p:spPr>
      </p:pic>
    </p:spTree>
    <p:extLst>
      <p:ext uri="{BB962C8B-B14F-4D97-AF65-F5344CB8AC3E}">
        <p14:creationId xmlns:p14="http://schemas.microsoft.com/office/powerpoint/2010/main" val="34282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Vulnerability 4 Validation</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762000" y="1145886"/>
            <a:ext cx="9563100" cy="1447800"/>
          </a:xfrm>
        </p:spPr>
        <p:txBody>
          <a:bodyPr/>
          <a:lstStyle/>
          <a:p>
            <a:pPr marL="0" indent="0">
              <a:buNone/>
            </a:pPr>
            <a:r>
              <a:rPr lang="en-US" dirty="0">
                <a:solidFill>
                  <a:srgbClr val="0070C0"/>
                </a:solidFill>
              </a:rPr>
              <a:t>Smartwatches</a:t>
            </a:r>
          </a:p>
          <a:p>
            <a:r>
              <a:rPr lang="en-US" dirty="0">
                <a:solidFill>
                  <a:srgbClr val="0070C0"/>
                </a:solidFill>
              </a:rPr>
              <a:t>Not Constrained by Hardware or Software:</a:t>
            </a:r>
          </a:p>
          <a:p>
            <a:pPr lvl="1"/>
            <a:r>
              <a:rPr lang="en-US" dirty="0">
                <a:solidFill>
                  <a:schemeClr val="tx1"/>
                </a:solidFill>
              </a:rPr>
              <a:t>For smartwatches, we examine whether the network forbids a smartphone’s data packets which are forwarded by the smartwatch. </a:t>
            </a:r>
          </a:p>
          <a:p>
            <a:pPr lvl="1"/>
            <a:r>
              <a:rPr lang="en-US" dirty="0">
                <a:solidFill>
                  <a:schemeClr val="tx1"/>
                </a:solidFill>
              </a:rPr>
              <a:t>We develop a data forwarding application on the smartwatch. </a:t>
            </a:r>
          </a:p>
        </p:txBody>
      </p:sp>
      <p:sp>
        <p:nvSpPr>
          <p:cNvPr id="12" name="Rectangle 11">
            <a:extLst>
              <a:ext uri="{FF2B5EF4-FFF2-40B4-BE49-F238E27FC236}">
                <a16:creationId xmlns:a16="http://schemas.microsoft.com/office/drawing/2014/main" id="{9C26B182-F567-441C-AE21-2A321E332E01}"/>
              </a:ext>
            </a:extLst>
          </p:cNvPr>
          <p:cNvSpPr/>
          <p:nvPr/>
        </p:nvSpPr>
        <p:spPr>
          <a:xfrm>
            <a:off x="1735873" y="4542265"/>
            <a:ext cx="9144000" cy="1200329"/>
          </a:xfrm>
          <a:prstGeom prst="rect">
            <a:avLst/>
          </a:prstGeom>
        </p:spPr>
        <p:txBody>
          <a:bodyPr wrap="square">
            <a:spAutoFit/>
          </a:bodyPr>
          <a:lstStyle/>
          <a:p>
            <a:pPr>
              <a:buNone/>
            </a:pPr>
            <a:r>
              <a:rPr lang="en-US" dirty="0">
                <a:solidFill>
                  <a:srgbClr val="008000"/>
                </a:solidFill>
                <a:latin typeface="Arial Rounded MT Bold" pitchFamily="34" charset="0"/>
              </a:rPr>
              <a:t>All the transmitted packets are received by our Internet server. No restrictions from two examinate carrier networks are observed for this usage.</a:t>
            </a:r>
          </a:p>
        </p:txBody>
      </p:sp>
      <p:pic>
        <p:nvPicPr>
          <p:cNvPr id="5" name="Picture 4">
            <a:extLst>
              <a:ext uri="{FF2B5EF4-FFF2-40B4-BE49-F238E27FC236}">
                <a16:creationId xmlns:a16="http://schemas.microsoft.com/office/drawing/2014/main" id="{EC285785-7F38-43B7-A3FE-83060A7A7606}"/>
              </a:ext>
            </a:extLst>
          </p:cNvPr>
          <p:cNvPicPr>
            <a:picLocks noChangeAspect="1"/>
          </p:cNvPicPr>
          <p:nvPr/>
        </p:nvPicPr>
        <p:blipFill>
          <a:blip r:embed="rId3"/>
          <a:stretch>
            <a:fillRect/>
          </a:stretch>
        </p:blipFill>
        <p:spPr>
          <a:xfrm>
            <a:off x="9906000" y="600247"/>
            <a:ext cx="1702060" cy="1715488"/>
          </a:xfrm>
          <a:prstGeom prst="rect">
            <a:avLst/>
          </a:prstGeom>
        </p:spPr>
      </p:pic>
    </p:spTree>
    <p:extLst>
      <p:ext uri="{BB962C8B-B14F-4D97-AF65-F5344CB8AC3E}">
        <p14:creationId xmlns:p14="http://schemas.microsoft.com/office/powerpoint/2010/main" val="24864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a:xfrm>
            <a:off x="1524000" y="2698595"/>
            <a:ext cx="9144000" cy="762000"/>
          </a:xfrm>
        </p:spPr>
        <p:txBody>
          <a:bodyPr/>
          <a:lstStyle/>
          <a:p>
            <a:r>
              <a:rPr lang="en-US" dirty="0"/>
              <a:t>Finding 4: IoT Service has improper charging function on IoT devices.</a:t>
            </a:r>
          </a:p>
        </p:txBody>
      </p:sp>
    </p:spTree>
    <p:extLst>
      <p:ext uri="{BB962C8B-B14F-4D97-AF65-F5344CB8AC3E}">
        <p14:creationId xmlns:p14="http://schemas.microsoft.com/office/powerpoint/2010/main" val="145423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13D-8326-4C42-8B71-CDCCBD7507D9}"/>
              </a:ext>
            </a:extLst>
          </p:cNvPr>
          <p:cNvSpPr>
            <a:spLocks noGrp="1"/>
          </p:cNvSpPr>
          <p:nvPr>
            <p:ph type="title"/>
          </p:nvPr>
        </p:nvSpPr>
        <p:spPr/>
        <p:txBody>
          <a:bodyPr/>
          <a:lstStyle/>
          <a:p>
            <a:r>
              <a:rPr lang="en-US" dirty="0"/>
              <a:t>Research Focus</a:t>
            </a:r>
          </a:p>
        </p:txBody>
      </p:sp>
      <p:sp>
        <p:nvSpPr>
          <p:cNvPr id="3" name="Content Placeholder 2">
            <a:extLst>
              <a:ext uri="{FF2B5EF4-FFF2-40B4-BE49-F238E27FC236}">
                <a16:creationId xmlns:a16="http://schemas.microsoft.com/office/drawing/2014/main" id="{510D1F7B-64A2-497F-99ED-E0760E2BF138}"/>
              </a:ext>
            </a:extLst>
          </p:cNvPr>
          <p:cNvSpPr>
            <a:spLocks noGrp="1"/>
          </p:cNvSpPr>
          <p:nvPr>
            <p:ph idx="1"/>
          </p:nvPr>
        </p:nvSpPr>
        <p:spPr>
          <a:xfrm>
            <a:off x="457200" y="838200"/>
            <a:ext cx="11277600" cy="4114800"/>
          </a:xfrm>
        </p:spPr>
        <p:txBody>
          <a:bodyPr/>
          <a:lstStyle/>
          <a:p>
            <a:r>
              <a:rPr lang="en-US" dirty="0"/>
              <a:t>My research focus is to explore and address design defects, operational slips, and implementation issues that cause negative impacts on mobile and wireless networks, with an emphasis on </a:t>
            </a:r>
            <a:r>
              <a:rPr lang="en-US" dirty="0">
                <a:solidFill>
                  <a:srgbClr val="0070C0"/>
                </a:solidFill>
              </a:rPr>
              <a:t>cellular networks </a:t>
            </a:r>
            <a:r>
              <a:rPr lang="en-US" dirty="0"/>
              <a:t>and </a:t>
            </a:r>
            <a:r>
              <a:rPr lang="en-US" dirty="0">
                <a:solidFill>
                  <a:srgbClr val="0070C0"/>
                </a:solidFill>
              </a:rPr>
              <a:t>Wi-Fi networks.</a:t>
            </a:r>
          </a:p>
          <a:p>
            <a:r>
              <a:rPr lang="en-US" dirty="0"/>
              <a:t>In cellular networks, I mainly targeted the security of two essential services: (1) voice and (2) data services.</a:t>
            </a:r>
          </a:p>
          <a:p>
            <a:pPr lvl="1"/>
            <a:r>
              <a:rPr lang="en-US" dirty="0">
                <a:solidFill>
                  <a:srgbClr val="FF0000"/>
                </a:solidFill>
              </a:rPr>
              <a:t>Voice services: </a:t>
            </a:r>
            <a:r>
              <a:rPr lang="en-US" dirty="0"/>
              <a:t>Wi-Fi calling (TMC’20, CNS’18 Best paper award, Google Security Reward), VoLTE security (MobiCom’20)</a:t>
            </a:r>
          </a:p>
          <a:p>
            <a:pPr lvl="1"/>
            <a:r>
              <a:rPr lang="en-US" dirty="0">
                <a:solidFill>
                  <a:srgbClr val="FF0000"/>
                </a:solidFill>
              </a:rPr>
              <a:t>Data services: </a:t>
            </a:r>
            <a:r>
              <a:rPr lang="en-US" dirty="0"/>
              <a:t>IoT data service charging security (TMC’20)</a:t>
            </a:r>
          </a:p>
          <a:p>
            <a:endParaRPr lang="en-US" dirty="0"/>
          </a:p>
          <a:p>
            <a:r>
              <a:rPr lang="en-US" dirty="0"/>
              <a:t>In Wi-Fi networks, I collaborated with lab members to secure Wi-Fi-connected IoT devices.</a:t>
            </a:r>
          </a:p>
          <a:p>
            <a:pPr lvl="1"/>
            <a:r>
              <a:rPr lang="en-US" dirty="0"/>
              <a:t>Securing IoT devices via Commodity Router (MobiSys’20)</a:t>
            </a:r>
          </a:p>
          <a:p>
            <a:pPr lvl="1"/>
            <a:r>
              <a:rPr lang="en-US" dirty="0"/>
              <a:t>Exploring the insecurity of Home Voice Assistants (CNS’18)</a:t>
            </a:r>
          </a:p>
          <a:p>
            <a:endParaRPr lang="en-US" dirty="0">
              <a:solidFill>
                <a:srgbClr val="0070C0"/>
              </a:solidFill>
            </a:endParaRPr>
          </a:p>
          <a:p>
            <a:endParaRPr lang="en-US" dirty="0"/>
          </a:p>
        </p:txBody>
      </p:sp>
    </p:spTree>
    <p:extLst>
      <p:ext uri="{BB962C8B-B14F-4D97-AF65-F5344CB8AC3E}">
        <p14:creationId xmlns:p14="http://schemas.microsoft.com/office/powerpoint/2010/main" val="208733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755B-CD55-4B4E-997E-38AA1DB2F3BC}"/>
              </a:ext>
            </a:extLst>
          </p:cNvPr>
          <p:cNvSpPr>
            <a:spLocks noGrp="1"/>
          </p:cNvSpPr>
          <p:nvPr>
            <p:ph type="title"/>
          </p:nvPr>
        </p:nvSpPr>
        <p:spPr/>
        <p:txBody>
          <a:bodyPr/>
          <a:lstStyle/>
          <a:p>
            <a:r>
              <a:rPr lang="en-US" dirty="0"/>
              <a:t>Bearers used in Cellular Network</a:t>
            </a:r>
          </a:p>
        </p:txBody>
      </p:sp>
      <p:sp>
        <p:nvSpPr>
          <p:cNvPr id="3" name="Content Placeholder 2">
            <a:extLst>
              <a:ext uri="{FF2B5EF4-FFF2-40B4-BE49-F238E27FC236}">
                <a16:creationId xmlns:a16="http://schemas.microsoft.com/office/drawing/2014/main" id="{159BE3E9-3B73-442B-B3CE-CBE2FC78A49E}"/>
              </a:ext>
            </a:extLst>
          </p:cNvPr>
          <p:cNvSpPr>
            <a:spLocks noGrp="1"/>
          </p:cNvSpPr>
          <p:nvPr>
            <p:ph idx="1"/>
          </p:nvPr>
        </p:nvSpPr>
        <p:spPr>
          <a:xfrm>
            <a:off x="1446135" y="838200"/>
            <a:ext cx="9450465" cy="838200"/>
          </a:xfrm>
        </p:spPr>
        <p:txBody>
          <a:bodyPr/>
          <a:lstStyle/>
          <a:p>
            <a:r>
              <a:rPr lang="en-US" dirty="0"/>
              <a:t>Conventional charging function operates on a per-bearer basis; however, some IoT devices cannot support that.</a:t>
            </a:r>
          </a:p>
          <a:p>
            <a:endParaRPr lang="en-US" dirty="0"/>
          </a:p>
        </p:txBody>
      </p:sp>
      <p:pic>
        <p:nvPicPr>
          <p:cNvPr id="4" name="Picture 364" descr="iphone_stylized_small">
            <a:extLst>
              <a:ext uri="{FF2B5EF4-FFF2-40B4-BE49-F238E27FC236}">
                <a16:creationId xmlns:a16="http://schemas.microsoft.com/office/drawing/2014/main" id="{206CC5EA-7703-4EA5-8104-B78BFCD39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27" y="3282267"/>
            <a:ext cx="661506" cy="1096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66">
            <a:extLst>
              <a:ext uri="{FF2B5EF4-FFF2-40B4-BE49-F238E27FC236}">
                <a16:creationId xmlns:a16="http://schemas.microsoft.com/office/drawing/2014/main" id="{9063219C-9963-41EE-A465-9FF2B343C183}"/>
              </a:ext>
            </a:extLst>
          </p:cNvPr>
          <p:cNvCxnSpPr>
            <a:cxnSpLocks/>
          </p:cNvCxnSpPr>
          <p:nvPr/>
        </p:nvCxnSpPr>
        <p:spPr>
          <a:xfrm flipV="1">
            <a:off x="2678553" y="3454278"/>
            <a:ext cx="1791848" cy="1"/>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66">
            <a:extLst>
              <a:ext uri="{FF2B5EF4-FFF2-40B4-BE49-F238E27FC236}">
                <a16:creationId xmlns:a16="http://schemas.microsoft.com/office/drawing/2014/main" id="{DCE48539-A3F5-48C9-BF10-C8FCB55CDD8A}"/>
              </a:ext>
            </a:extLst>
          </p:cNvPr>
          <p:cNvCxnSpPr>
            <a:cxnSpLocks/>
          </p:cNvCxnSpPr>
          <p:nvPr/>
        </p:nvCxnSpPr>
        <p:spPr>
          <a:xfrm>
            <a:off x="2678553" y="4123145"/>
            <a:ext cx="1659662" cy="0"/>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95DF5B0-F39F-4A3B-835E-719509826E6A}"/>
              </a:ext>
            </a:extLst>
          </p:cNvPr>
          <p:cNvSpPr txBox="1"/>
          <p:nvPr/>
        </p:nvSpPr>
        <p:spPr>
          <a:xfrm>
            <a:off x="2709333" y="2998054"/>
            <a:ext cx="1727201" cy="400110"/>
          </a:xfrm>
          <a:prstGeom prst="rect">
            <a:avLst/>
          </a:prstGeom>
          <a:noFill/>
        </p:spPr>
        <p:txBody>
          <a:bodyPr wrap="square" rtlCol="0">
            <a:spAutoFit/>
          </a:bodyPr>
          <a:lstStyle/>
          <a:p>
            <a:pPr>
              <a:buNone/>
            </a:pPr>
            <a:r>
              <a:rPr lang="en-US" sz="2000" dirty="0"/>
              <a:t>VoLTE voice</a:t>
            </a:r>
          </a:p>
        </p:txBody>
      </p:sp>
      <p:sp>
        <p:nvSpPr>
          <p:cNvPr id="8" name="TextBox 7">
            <a:extLst>
              <a:ext uri="{FF2B5EF4-FFF2-40B4-BE49-F238E27FC236}">
                <a16:creationId xmlns:a16="http://schemas.microsoft.com/office/drawing/2014/main" id="{AFA48F6A-E03B-4103-B9EA-4F5D7008D64B}"/>
              </a:ext>
            </a:extLst>
          </p:cNvPr>
          <p:cNvSpPr txBox="1"/>
          <p:nvPr/>
        </p:nvSpPr>
        <p:spPr>
          <a:xfrm>
            <a:off x="2709333" y="4178571"/>
            <a:ext cx="1727201" cy="707886"/>
          </a:xfrm>
          <a:prstGeom prst="rect">
            <a:avLst/>
          </a:prstGeom>
          <a:noFill/>
        </p:spPr>
        <p:txBody>
          <a:bodyPr wrap="square" rtlCol="0">
            <a:spAutoFit/>
          </a:bodyPr>
          <a:lstStyle/>
          <a:p>
            <a:pPr>
              <a:buNone/>
            </a:pPr>
            <a:r>
              <a:rPr lang="en-US" sz="2000" dirty="0"/>
              <a:t>Mobile data services</a:t>
            </a:r>
          </a:p>
        </p:txBody>
      </p:sp>
      <p:sp>
        <p:nvSpPr>
          <p:cNvPr id="9" name="Rectangle 8">
            <a:extLst>
              <a:ext uri="{FF2B5EF4-FFF2-40B4-BE49-F238E27FC236}">
                <a16:creationId xmlns:a16="http://schemas.microsoft.com/office/drawing/2014/main" id="{28ADEDC2-C436-4294-BAB1-591863AAD373}"/>
              </a:ext>
            </a:extLst>
          </p:cNvPr>
          <p:cNvSpPr/>
          <p:nvPr/>
        </p:nvSpPr>
        <p:spPr>
          <a:xfrm>
            <a:off x="4338215" y="3370102"/>
            <a:ext cx="1791847" cy="955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dirty="0">
                <a:solidFill>
                  <a:schemeClr val="tx1"/>
                </a:solidFill>
              </a:rPr>
              <a:t>4G Gateway</a:t>
            </a:r>
          </a:p>
        </p:txBody>
      </p:sp>
      <p:pic>
        <p:nvPicPr>
          <p:cNvPr id="10" name="Picture 9">
            <a:extLst>
              <a:ext uri="{FF2B5EF4-FFF2-40B4-BE49-F238E27FC236}">
                <a16:creationId xmlns:a16="http://schemas.microsoft.com/office/drawing/2014/main" id="{72B0256A-6A53-4D4C-BA00-99277D7AA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326" y="2819401"/>
            <a:ext cx="1197770" cy="1704519"/>
          </a:xfrm>
          <a:prstGeom prst="rect">
            <a:avLst/>
          </a:prstGeom>
        </p:spPr>
      </p:pic>
      <p:cxnSp>
        <p:nvCxnSpPr>
          <p:cNvPr id="11" name="Straight Connector 66">
            <a:extLst>
              <a:ext uri="{FF2B5EF4-FFF2-40B4-BE49-F238E27FC236}">
                <a16:creationId xmlns:a16="http://schemas.microsoft.com/office/drawing/2014/main" id="{0E43A75E-8771-4E2A-A6E1-BAC0035A4863}"/>
              </a:ext>
            </a:extLst>
          </p:cNvPr>
          <p:cNvCxnSpPr>
            <a:cxnSpLocks/>
          </p:cNvCxnSpPr>
          <p:nvPr/>
        </p:nvCxnSpPr>
        <p:spPr>
          <a:xfrm flipV="1">
            <a:off x="7507175" y="3524252"/>
            <a:ext cx="1986291" cy="1"/>
          </a:xfrm>
          <a:prstGeom prst="line">
            <a:avLst/>
          </a:prstGeom>
          <a:ln w="38100" cmpd="sng">
            <a:solidFill>
              <a:srgbClr val="7F7F7F"/>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552A50C-DB64-48B8-A08E-763E0864AC34}"/>
              </a:ext>
            </a:extLst>
          </p:cNvPr>
          <p:cNvSpPr/>
          <p:nvPr/>
        </p:nvSpPr>
        <p:spPr>
          <a:xfrm>
            <a:off x="8832092" y="3049153"/>
            <a:ext cx="1760822" cy="1059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dirty="0">
                <a:solidFill>
                  <a:schemeClr val="tx1"/>
                </a:solidFill>
              </a:rPr>
              <a:t>4G Gateway</a:t>
            </a:r>
          </a:p>
        </p:txBody>
      </p:sp>
      <p:sp>
        <p:nvSpPr>
          <p:cNvPr id="13" name="TextBox 12">
            <a:extLst>
              <a:ext uri="{FF2B5EF4-FFF2-40B4-BE49-F238E27FC236}">
                <a16:creationId xmlns:a16="http://schemas.microsoft.com/office/drawing/2014/main" id="{93548F3C-F871-4751-A21D-FE8F10D44DA9}"/>
              </a:ext>
            </a:extLst>
          </p:cNvPr>
          <p:cNvSpPr txBox="1"/>
          <p:nvPr/>
        </p:nvSpPr>
        <p:spPr>
          <a:xfrm>
            <a:off x="7736203" y="3590694"/>
            <a:ext cx="1445108" cy="1323439"/>
          </a:xfrm>
          <a:prstGeom prst="rect">
            <a:avLst/>
          </a:prstGeom>
          <a:noFill/>
        </p:spPr>
        <p:txBody>
          <a:bodyPr wrap="square" rtlCol="0">
            <a:spAutoFit/>
          </a:bodyPr>
          <a:lstStyle/>
          <a:p>
            <a:pPr>
              <a:buNone/>
            </a:pPr>
            <a:r>
              <a:rPr lang="en-US" sz="2000" dirty="0"/>
              <a:t>VoLTE voice &amp; mobile data services</a:t>
            </a:r>
          </a:p>
        </p:txBody>
      </p:sp>
      <p:sp>
        <p:nvSpPr>
          <p:cNvPr id="14" name="Arrow: Down 13">
            <a:extLst>
              <a:ext uri="{FF2B5EF4-FFF2-40B4-BE49-F238E27FC236}">
                <a16:creationId xmlns:a16="http://schemas.microsoft.com/office/drawing/2014/main" id="{65D0DE36-D82D-4667-88F1-B8847A27FD4B}"/>
              </a:ext>
            </a:extLst>
          </p:cNvPr>
          <p:cNvSpPr/>
          <p:nvPr/>
        </p:nvSpPr>
        <p:spPr>
          <a:xfrm rot="18576735">
            <a:off x="4280453" y="4515082"/>
            <a:ext cx="249280" cy="77453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09067397-8737-4C12-BDCE-15A7D0579798}"/>
              </a:ext>
            </a:extLst>
          </p:cNvPr>
          <p:cNvSpPr/>
          <p:nvPr/>
        </p:nvSpPr>
        <p:spPr>
          <a:xfrm rot="13894154">
            <a:off x="4351630" y="2556651"/>
            <a:ext cx="249280" cy="77453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FEAC8D7-9D6E-485F-86C6-041F083AA791}"/>
              </a:ext>
            </a:extLst>
          </p:cNvPr>
          <p:cNvSpPr txBox="1"/>
          <p:nvPr/>
        </p:nvSpPr>
        <p:spPr>
          <a:xfrm>
            <a:off x="4791207" y="2298659"/>
            <a:ext cx="1727201" cy="707886"/>
          </a:xfrm>
          <a:prstGeom prst="rect">
            <a:avLst/>
          </a:prstGeom>
          <a:noFill/>
        </p:spPr>
        <p:txBody>
          <a:bodyPr wrap="square" rtlCol="0">
            <a:spAutoFit/>
          </a:bodyPr>
          <a:lstStyle/>
          <a:p>
            <a:pPr>
              <a:buNone/>
            </a:pPr>
            <a:r>
              <a:rPr lang="en-US" sz="2000" dirty="0"/>
              <a:t>Time-based charging</a:t>
            </a:r>
          </a:p>
        </p:txBody>
      </p:sp>
      <p:sp>
        <p:nvSpPr>
          <p:cNvPr id="17" name="TextBox 16">
            <a:extLst>
              <a:ext uri="{FF2B5EF4-FFF2-40B4-BE49-F238E27FC236}">
                <a16:creationId xmlns:a16="http://schemas.microsoft.com/office/drawing/2014/main" id="{29210D3C-0A7E-47CF-8868-4E7460EA0384}"/>
              </a:ext>
            </a:extLst>
          </p:cNvPr>
          <p:cNvSpPr txBox="1"/>
          <p:nvPr/>
        </p:nvSpPr>
        <p:spPr>
          <a:xfrm>
            <a:off x="4728049" y="4918237"/>
            <a:ext cx="1895999" cy="707886"/>
          </a:xfrm>
          <a:prstGeom prst="rect">
            <a:avLst/>
          </a:prstGeom>
          <a:noFill/>
        </p:spPr>
        <p:txBody>
          <a:bodyPr wrap="square" rtlCol="0">
            <a:spAutoFit/>
          </a:bodyPr>
          <a:lstStyle/>
          <a:p>
            <a:pPr>
              <a:buNone/>
            </a:pPr>
            <a:r>
              <a:rPr lang="en-US" sz="2000" dirty="0"/>
              <a:t>Volume-based charging</a:t>
            </a:r>
          </a:p>
        </p:txBody>
      </p:sp>
      <p:sp>
        <p:nvSpPr>
          <p:cNvPr id="18" name="TextBox 17">
            <a:extLst>
              <a:ext uri="{FF2B5EF4-FFF2-40B4-BE49-F238E27FC236}">
                <a16:creationId xmlns:a16="http://schemas.microsoft.com/office/drawing/2014/main" id="{D42EA04F-151C-4C1A-9C5C-AE0F44D50787}"/>
              </a:ext>
            </a:extLst>
          </p:cNvPr>
          <p:cNvSpPr txBox="1"/>
          <p:nvPr/>
        </p:nvSpPr>
        <p:spPr>
          <a:xfrm>
            <a:off x="1446135" y="4422681"/>
            <a:ext cx="1480009" cy="400110"/>
          </a:xfrm>
          <a:prstGeom prst="rect">
            <a:avLst/>
          </a:prstGeom>
          <a:noFill/>
        </p:spPr>
        <p:txBody>
          <a:bodyPr wrap="square" rtlCol="0">
            <a:spAutoFit/>
          </a:bodyPr>
          <a:lstStyle/>
          <a:p>
            <a:pPr>
              <a:buNone/>
            </a:pPr>
            <a:r>
              <a:rPr lang="en-US" sz="2000" dirty="0"/>
              <a:t>Smartphone</a:t>
            </a:r>
          </a:p>
        </p:txBody>
      </p:sp>
      <p:sp>
        <p:nvSpPr>
          <p:cNvPr id="19" name="TextBox 18">
            <a:extLst>
              <a:ext uri="{FF2B5EF4-FFF2-40B4-BE49-F238E27FC236}">
                <a16:creationId xmlns:a16="http://schemas.microsoft.com/office/drawing/2014/main" id="{B74A508E-2C4C-4DD5-A1DB-1F9F5A8DEED1}"/>
              </a:ext>
            </a:extLst>
          </p:cNvPr>
          <p:cNvSpPr txBox="1"/>
          <p:nvPr/>
        </p:nvSpPr>
        <p:spPr>
          <a:xfrm>
            <a:off x="6324601" y="4482369"/>
            <a:ext cx="1480009" cy="400110"/>
          </a:xfrm>
          <a:prstGeom prst="rect">
            <a:avLst/>
          </a:prstGeom>
          <a:noFill/>
        </p:spPr>
        <p:txBody>
          <a:bodyPr wrap="square" rtlCol="0">
            <a:spAutoFit/>
          </a:bodyPr>
          <a:lstStyle/>
          <a:p>
            <a:pPr>
              <a:buNone/>
            </a:pPr>
            <a:r>
              <a:rPr lang="en-US" sz="2000" dirty="0"/>
              <a:t>Smartwatch</a:t>
            </a:r>
          </a:p>
        </p:txBody>
      </p:sp>
    </p:spTree>
    <p:extLst>
      <p:ext uri="{BB962C8B-B14F-4D97-AF65-F5344CB8AC3E}">
        <p14:creationId xmlns:p14="http://schemas.microsoft.com/office/powerpoint/2010/main" val="19440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heel(1)">
                                      <p:cBhvr>
                                        <p:cTn id="62" dur="2000"/>
                                        <p:tgtEl>
                                          <p:spTgt spid="12"/>
                                        </p:tgtEl>
                                      </p:cBhvr>
                                    </p:animEffect>
                                  </p:childTnLst>
                                </p:cTn>
                              </p:par>
                              <p:par>
                                <p:cTn id="63" presetID="21" presetClass="entr" presetSubtype="1"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heel(1)">
                                      <p:cBhvr>
                                        <p:cTn id="65" dur="20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00"/>
                                        <p:tgtEl>
                                          <p:spTgt spid="13"/>
                                        </p:tgtEl>
                                      </p:cBhvr>
                                    </p:animEffect>
                                  </p:childTnLst>
                                </p:cTn>
                              </p:par>
                              <p:par>
                                <p:cTn id="71" presetID="22" presetClass="entr" presetSubtype="4"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down)">
                                      <p:cBhvr>
                                        <p:cTn id="73" dur="500"/>
                                        <p:tgtEl>
                                          <p:spTgt spid="11"/>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heel(1)">
                                      <p:cBhvr>
                                        <p:cTn id="7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animBg="1"/>
      <p:bldP spid="13" grpId="0"/>
      <p:bldP spid="14" grpId="0" animBg="1"/>
      <p:bldP spid="15" grpId="0" animBg="1"/>
      <p:bldP spid="16" grpId="0"/>
      <p:bldP spid="17"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sz="3600" dirty="0"/>
              <a:t>Bearers on Phones (left) and Smartwatch (right)</a:t>
            </a:r>
          </a:p>
        </p:txBody>
      </p:sp>
      <p:pic>
        <p:nvPicPr>
          <p:cNvPr id="5" name="Picture 4">
            <a:extLst>
              <a:ext uri="{FF2B5EF4-FFF2-40B4-BE49-F238E27FC236}">
                <a16:creationId xmlns:a16="http://schemas.microsoft.com/office/drawing/2014/main" id="{249C5988-7AD4-4464-AF46-37F22CC92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142089"/>
            <a:ext cx="8127852" cy="3412416"/>
          </a:xfrm>
          <a:prstGeom prst="rect">
            <a:avLst/>
          </a:prstGeom>
        </p:spPr>
      </p:pic>
      <p:sp>
        <p:nvSpPr>
          <p:cNvPr id="6" name="Rectangle 5">
            <a:extLst>
              <a:ext uri="{FF2B5EF4-FFF2-40B4-BE49-F238E27FC236}">
                <a16:creationId xmlns:a16="http://schemas.microsoft.com/office/drawing/2014/main" id="{C7AB29A2-7621-42BA-A824-7E39138F0454}"/>
              </a:ext>
            </a:extLst>
          </p:cNvPr>
          <p:cNvSpPr/>
          <p:nvPr/>
        </p:nvSpPr>
        <p:spPr>
          <a:xfrm>
            <a:off x="2212061" y="3298637"/>
            <a:ext cx="3348022" cy="114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138291-52A1-45A2-823A-0B9D75F8F3F8}"/>
              </a:ext>
            </a:extLst>
          </p:cNvPr>
          <p:cNvSpPr/>
          <p:nvPr/>
        </p:nvSpPr>
        <p:spPr>
          <a:xfrm>
            <a:off x="2193011" y="4628251"/>
            <a:ext cx="3498558" cy="9048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34B4B4A-8416-4923-A5A4-DAB3D9E52AA6}"/>
              </a:ext>
            </a:extLst>
          </p:cNvPr>
          <p:cNvSpPr/>
          <p:nvPr/>
        </p:nvSpPr>
        <p:spPr>
          <a:xfrm>
            <a:off x="6273726" y="2786688"/>
            <a:ext cx="4063926" cy="166213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D0FFE303-E410-44E9-AFB6-F58285F7D37E}"/>
              </a:ext>
            </a:extLst>
          </p:cNvPr>
          <p:cNvSpPr/>
          <p:nvPr/>
        </p:nvSpPr>
        <p:spPr>
          <a:xfrm>
            <a:off x="6398539" y="1371600"/>
            <a:ext cx="3581400" cy="446404"/>
          </a:xfrm>
          <a:prstGeom prst="wedgeRectCallout">
            <a:avLst>
              <a:gd name="adj1" fmla="val 26425"/>
              <a:gd name="adj2" fmla="val 2435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dirty="0">
                <a:solidFill>
                  <a:schemeClr val="tx1"/>
                </a:solidFill>
              </a:rPr>
              <a:t>Same experiment location</a:t>
            </a:r>
          </a:p>
        </p:txBody>
      </p:sp>
      <p:sp>
        <p:nvSpPr>
          <p:cNvPr id="11" name="Speech Bubble: Rectangle 10">
            <a:extLst>
              <a:ext uri="{FF2B5EF4-FFF2-40B4-BE49-F238E27FC236}">
                <a16:creationId xmlns:a16="http://schemas.microsoft.com/office/drawing/2014/main" id="{EB6742E4-7D26-4069-9EA3-68AD92729828}"/>
              </a:ext>
            </a:extLst>
          </p:cNvPr>
          <p:cNvSpPr/>
          <p:nvPr/>
        </p:nvSpPr>
        <p:spPr>
          <a:xfrm>
            <a:off x="1447800" y="1371600"/>
            <a:ext cx="3581400" cy="446404"/>
          </a:xfrm>
          <a:prstGeom prst="wedgeRectCallout">
            <a:avLst>
              <a:gd name="adj1" fmla="val 10837"/>
              <a:gd name="adj2" fmla="val 36427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dirty="0">
                <a:solidFill>
                  <a:srgbClr val="FF0000"/>
                </a:solidFill>
              </a:rPr>
              <a:t>Two network interfaces</a:t>
            </a:r>
          </a:p>
        </p:txBody>
      </p:sp>
    </p:spTree>
    <p:extLst>
      <p:ext uri="{BB962C8B-B14F-4D97-AF65-F5344CB8AC3E}">
        <p14:creationId xmlns:p14="http://schemas.microsoft.com/office/powerpoint/2010/main" val="19607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sz="3600" dirty="0"/>
              <a:t>Vulnerability 5</a:t>
            </a:r>
          </a:p>
        </p:txBody>
      </p:sp>
      <p:sp>
        <p:nvSpPr>
          <p:cNvPr id="4" name="Content Placeholder 2">
            <a:extLst>
              <a:ext uri="{FF2B5EF4-FFF2-40B4-BE49-F238E27FC236}">
                <a16:creationId xmlns:a16="http://schemas.microsoft.com/office/drawing/2014/main" id="{D04D9142-2B11-4962-B135-F6D58E42A6B5}"/>
              </a:ext>
            </a:extLst>
          </p:cNvPr>
          <p:cNvSpPr txBox="1">
            <a:spLocks/>
          </p:cNvSpPr>
          <p:nvPr/>
        </p:nvSpPr>
        <p:spPr bwMode="auto">
          <a:xfrm>
            <a:off x="1724758" y="969029"/>
            <a:ext cx="9052678" cy="4464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kern="0" dirty="0"/>
              <a:t>V5: </a:t>
            </a:r>
            <a:r>
              <a:rPr lang="en-US" kern="0" dirty="0">
                <a:solidFill>
                  <a:schemeClr val="tx1"/>
                </a:solidFill>
              </a:rPr>
              <a:t>IoT service has the mismatched charging. (</a:t>
            </a:r>
            <a:r>
              <a:rPr lang="en-US" sz="2400" dirty="0">
                <a:solidFill>
                  <a:schemeClr val="tx1"/>
                </a:solidFill>
              </a:rPr>
              <a:t>Design Defect of Infrastructure</a:t>
            </a:r>
            <a:r>
              <a:rPr lang="en-US" kern="0" dirty="0">
                <a:solidFill>
                  <a:schemeClr val="tx1"/>
                </a:solidFill>
              </a:rPr>
              <a:t>)</a:t>
            </a:r>
          </a:p>
          <a:p>
            <a:endParaRPr lang="en-US" kern="0" dirty="0"/>
          </a:p>
        </p:txBody>
      </p:sp>
      <p:pic>
        <p:nvPicPr>
          <p:cNvPr id="13" name="Picture 12">
            <a:extLst>
              <a:ext uri="{FF2B5EF4-FFF2-40B4-BE49-F238E27FC236}">
                <a16:creationId xmlns:a16="http://schemas.microsoft.com/office/drawing/2014/main" id="{37C7857D-70FF-4BB5-87B3-657AEEAA89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95" r="-1"/>
          <a:stretch/>
        </p:blipFill>
        <p:spPr>
          <a:xfrm>
            <a:off x="5867401" y="2031380"/>
            <a:ext cx="4720659" cy="3963866"/>
          </a:xfrm>
          <a:prstGeom prst="rect">
            <a:avLst/>
          </a:prstGeom>
        </p:spPr>
      </p:pic>
      <p:sp>
        <p:nvSpPr>
          <p:cNvPr id="19" name="Content Placeholder 2">
            <a:extLst>
              <a:ext uri="{FF2B5EF4-FFF2-40B4-BE49-F238E27FC236}">
                <a16:creationId xmlns:a16="http://schemas.microsoft.com/office/drawing/2014/main" id="{C3C4501D-F765-4187-90D8-E742B78B2091}"/>
              </a:ext>
            </a:extLst>
          </p:cNvPr>
          <p:cNvSpPr txBox="1">
            <a:spLocks/>
          </p:cNvSpPr>
          <p:nvPr/>
        </p:nvSpPr>
        <p:spPr>
          <a:xfrm>
            <a:off x="1524003" y="2248196"/>
            <a:ext cx="4267198" cy="12496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20000"/>
              </a:spcBef>
              <a:buNone/>
            </a:pPr>
            <a:r>
              <a:rPr lang="en-US" sz="2000" kern="0" dirty="0">
                <a:solidFill>
                  <a:srgbClr val="18453B"/>
                </a:solidFill>
                <a:latin typeface="Arial Rounded MT Bold" pitchFamily="34" charset="0"/>
              </a:rPr>
              <a:t>Currently, the service plan for IoT devices provided by operators is volume-based charging.</a:t>
            </a:r>
          </a:p>
        </p:txBody>
      </p:sp>
      <p:sp>
        <p:nvSpPr>
          <p:cNvPr id="20" name="Arrow: Down 19">
            <a:extLst>
              <a:ext uri="{FF2B5EF4-FFF2-40B4-BE49-F238E27FC236}">
                <a16:creationId xmlns:a16="http://schemas.microsoft.com/office/drawing/2014/main" id="{C065BC3C-73A5-4C7F-BBA7-256A693D66A2}"/>
              </a:ext>
            </a:extLst>
          </p:cNvPr>
          <p:cNvSpPr/>
          <p:nvPr/>
        </p:nvSpPr>
        <p:spPr>
          <a:xfrm>
            <a:off x="3808391" y="3497864"/>
            <a:ext cx="168998" cy="7100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1" name="Content Placeholder 2">
            <a:extLst>
              <a:ext uri="{FF2B5EF4-FFF2-40B4-BE49-F238E27FC236}">
                <a16:creationId xmlns:a16="http://schemas.microsoft.com/office/drawing/2014/main" id="{C3F65A07-21F0-4159-BB35-B05D46B7B080}"/>
              </a:ext>
            </a:extLst>
          </p:cNvPr>
          <p:cNvSpPr txBox="1">
            <a:spLocks/>
          </p:cNvSpPr>
          <p:nvPr/>
        </p:nvSpPr>
        <p:spPr>
          <a:xfrm>
            <a:off x="1524002" y="4276805"/>
            <a:ext cx="4267198" cy="1904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kern="0" dirty="0">
                <a:solidFill>
                  <a:srgbClr val="18453B"/>
                </a:solidFill>
                <a:latin typeface="Arial Rounded MT Bold" pitchFamily="34" charset="0"/>
              </a:rPr>
              <a:t>This bearer’s charging method is volume-based. Thus, the VoLTE service will be charged too. </a:t>
            </a:r>
            <a:r>
              <a:rPr lang="en-US" sz="2000" dirty="0">
                <a:solidFill>
                  <a:srgbClr val="FF0000"/>
                </a:solidFill>
              </a:rPr>
              <a:t>(VoLTE signaling is not free!)</a:t>
            </a:r>
          </a:p>
        </p:txBody>
      </p:sp>
      <p:sp>
        <p:nvSpPr>
          <p:cNvPr id="22" name="Speech Bubble: Rectangle 21">
            <a:extLst>
              <a:ext uri="{FF2B5EF4-FFF2-40B4-BE49-F238E27FC236}">
                <a16:creationId xmlns:a16="http://schemas.microsoft.com/office/drawing/2014/main" id="{83CD072A-12D8-4D58-9F62-8102B6F60829}"/>
              </a:ext>
            </a:extLst>
          </p:cNvPr>
          <p:cNvSpPr/>
          <p:nvPr/>
        </p:nvSpPr>
        <p:spPr>
          <a:xfrm>
            <a:off x="1524001" y="2179332"/>
            <a:ext cx="3990276" cy="1249669"/>
          </a:xfrm>
          <a:prstGeom prst="wedgeRectCallout">
            <a:avLst>
              <a:gd name="adj1" fmla="val 44628"/>
              <a:gd name="adj2" fmla="val -88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22">
            <a:extLst>
              <a:ext uri="{FF2B5EF4-FFF2-40B4-BE49-F238E27FC236}">
                <a16:creationId xmlns:a16="http://schemas.microsoft.com/office/drawing/2014/main" id="{D1EC692A-6A42-4B7E-AC12-744976F98344}"/>
              </a:ext>
            </a:extLst>
          </p:cNvPr>
          <p:cNvSpPr/>
          <p:nvPr/>
        </p:nvSpPr>
        <p:spPr>
          <a:xfrm>
            <a:off x="1490396" y="4241807"/>
            <a:ext cx="4267198" cy="1694456"/>
          </a:xfrm>
          <a:prstGeom prst="wedgeRectCallout">
            <a:avLst>
              <a:gd name="adj1" fmla="val 45823"/>
              <a:gd name="adj2" fmla="val -73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sz="3600" dirty="0"/>
              <a:t>Vulnerability 5</a:t>
            </a:r>
          </a:p>
        </p:txBody>
      </p:sp>
      <p:sp>
        <p:nvSpPr>
          <p:cNvPr id="4" name="Content Placeholder 2">
            <a:extLst>
              <a:ext uri="{FF2B5EF4-FFF2-40B4-BE49-F238E27FC236}">
                <a16:creationId xmlns:a16="http://schemas.microsoft.com/office/drawing/2014/main" id="{D04D9142-2B11-4962-B135-F6D58E42A6B5}"/>
              </a:ext>
            </a:extLst>
          </p:cNvPr>
          <p:cNvSpPr txBox="1">
            <a:spLocks/>
          </p:cNvSpPr>
          <p:nvPr/>
        </p:nvSpPr>
        <p:spPr bwMode="auto">
          <a:xfrm>
            <a:off x="990600" y="969029"/>
            <a:ext cx="10210800" cy="4464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sz="2800" kern="0" dirty="0">
                <a:solidFill>
                  <a:srgbClr val="0070C0"/>
                </a:solidFill>
              </a:rPr>
              <a:t>Validation:</a:t>
            </a:r>
          </a:p>
          <a:p>
            <a:pPr lvl="1"/>
            <a:r>
              <a:rPr lang="en-US" sz="2400" kern="0" dirty="0">
                <a:solidFill>
                  <a:schemeClr val="tx1"/>
                </a:solidFill>
              </a:rPr>
              <a:t>We make VoLTE calls to the smartwatch and then check its data usage volume. </a:t>
            </a:r>
          </a:p>
          <a:p>
            <a:pPr lvl="1"/>
            <a:r>
              <a:rPr lang="en-US" sz="2400" kern="0" dirty="0">
                <a:solidFill>
                  <a:schemeClr val="tx1"/>
                </a:solidFill>
              </a:rPr>
              <a:t>We record the data usage volume on the smartphone by developed a smartwatch application using the </a:t>
            </a:r>
            <a:r>
              <a:rPr lang="en-US" sz="2400" kern="0" dirty="0" err="1">
                <a:solidFill>
                  <a:schemeClr val="tx1"/>
                </a:solidFill>
              </a:rPr>
              <a:t>class</a:t>
            </a:r>
            <a:r>
              <a:rPr lang="en-US" sz="2400" i="1" kern="0" dirty="0" err="1">
                <a:solidFill>
                  <a:schemeClr val="tx1"/>
                </a:solidFill>
              </a:rPr>
              <a:t>TrafficStats</a:t>
            </a:r>
            <a:r>
              <a:rPr lang="en-US" sz="2400" kern="0" dirty="0">
                <a:solidFill>
                  <a:schemeClr val="tx1"/>
                </a:solidFill>
              </a:rPr>
              <a:t>.</a:t>
            </a:r>
          </a:p>
          <a:p>
            <a:pPr lvl="1"/>
            <a:r>
              <a:rPr lang="en-US" sz="2400" kern="0" dirty="0">
                <a:solidFill>
                  <a:schemeClr val="tx1"/>
                </a:solidFill>
              </a:rPr>
              <a:t>50 VoLTE calls are made.</a:t>
            </a:r>
          </a:p>
          <a:p>
            <a:pPr lvl="2"/>
            <a:r>
              <a:rPr lang="en-US" kern="0" dirty="0">
                <a:solidFill>
                  <a:schemeClr val="tx1"/>
                </a:solidFill>
              </a:rPr>
              <a:t>It is observed that the average data volumes of the VoLTE signaling and VoLTE voice traffic are around 13 KB per call.</a:t>
            </a:r>
          </a:p>
          <a:p>
            <a:pPr lvl="2"/>
            <a:r>
              <a:rPr lang="en-US" kern="0" dirty="0">
                <a:solidFill>
                  <a:schemeClr val="tx1"/>
                </a:solidFill>
              </a:rPr>
              <a:t>We confirm the data usage of the smartwatch on the operator side.</a:t>
            </a:r>
          </a:p>
        </p:txBody>
      </p:sp>
    </p:spTree>
    <p:extLst>
      <p:ext uri="{BB962C8B-B14F-4D97-AF65-F5344CB8AC3E}">
        <p14:creationId xmlns:p14="http://schemas.microsoft.com/office/powerpoint/2010/main" val="425514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1000"/>
                                        <p:tgtEl>
                                          <p:spTgt spid="4">
                                            <p:txEl>
                                              <p:pRg st="4" end="4"/>
                                            </p:txEl>
                                          </p:spTgt>
                                        </p:tgtEl>
                                      </p:cBhvr>
                                    </p:animEffect>
                                    <p:anim calcmode="lin" valueType="num">
                                      <p:cBhvr>
                                        <p:cTn id="2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1000"/>
                                        <p:tgtEl>
                                          <p:spTgt spid="4">
                                            <p:txEl>
                                              <p:pRg st="5" end="5"/>
                                            </p:txEl>
                                          </p:spTgt>
                                        </p:tgtEl>
                                      </p:cBhvr>
                                    </p:animEffect>
                                    <p:anim calcmode="lin" valueType="num">
                                      <p:cBhvr>
                                        <p:cTn id="3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I</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solidFill>
                  <a:schemeClr val="bg1">
                    <a:lumMod val="85000"/>
                  </a:schemeClr>
                </a:solidFill>
              </a:rPr>
              <a:t>Vulnerabilities</a:t>
            </a:r>
          </a:p>
          <a:p>
            <a:r>
              <a:rPr lang="en-US" dirty="0">
                <a:solidFill>
                  <a:schemeClr val="tx1"/>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345350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1: IoT Masquerading</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t>IoT masquerading attack is launched based on the </a:t>
            </a:r>
            <a:r>
              <a:rPr lang="en-US" dirty="0">
                <a:solidFill>
                  <a:srgbClr val="00B0F0"/>
                </a:solidFill>
              </a:rPr>
              <a:t>vulnerabilities V1, V2, and V3</a:t>
            </a:r>
            <a:r>
              <a:rPr lang="en-US" dirty="0"/>
              <a:t>. (</a:t>
            </a:r>
            <a:r>
              <a:rPr lang="en-US" dirty="0">
                <a:solidFill>
                  <a:srgbClr val="FF0000"/>
                </a:solidFill>
              </a:rPr>
              <a:t>Operators are the victims</a:t>
            </a:r>
            <a:r>
              <a:rPr lang="en-US" dirty="0">
                <a:solidFill>
                  <a:srgbClr val="92D050"/>
                </a:solidFill>
              </a:rPr>
              <a:t>.</a:t>
            </a:r>
            <a:r>
              <a:rPr lang="en-US" dirty="0"/>
              <a:t>)</a:t>
            </a:r>
          </a:p>
          <a:p>
            <a:endParaRPr lang="en-US" dirty="0"/>
          </a:p>
          <a:p>
            <a:r>
              <a:rPr lang="en-US" dirty="0"/>
              <a:t>An adversary can add a smartwatch to the account and obtain a IoT SIM card from the carrier. Then, a smartphone can masquerade as the smartwatch using the IMEI spoofing.</a:t>
            </a:r>
          </a:p>
        </p:txBody>
      </p:sp>
    </p:spTree>
    <p:extLst>
      <p:ext uri="{BB962C8B-B14F-4D97-AF65-F5344CB8AC3E}">
        <p14:creationId xmlns:p14="http://schemas.microsoft.com/office/powerpoint/2010/main" val="127834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9BED-BD44-47BA-B080-9A6A58C96037}"/>
              </a:ext>
            </a:extLst>
          </p:cNvPr>
          <p:cNvSpPr>
            <a:spLocks noGrp="1"/>
          </p:cNvSpPr>
          <p:nvPr>
            <p:ph type="title"/>
          </p:nvPr>
        </p:nvSpPr>
        <p:spPr/>
        <p:txBody>
          <a:bodyPr/>
          <a:lstStyle/>
          <a:p>
            <a:r>
              <a:rPr lang="en-US" dirty="0"/>
              <a:t>Attack 1: IoT Masquerading</a:t>
            </a:r>
          </a:p>
        </p:txBody>
      </p:sp>
      <p:sp>
        <p:nvSpPr>
          <p:cNvPr id="3" name="Content Placeholder 2">
            <a:extLst>
              <a:ext uri="{FF2B5EF4-FFF2-40B4-BE49-F238E27FC236}">
                <a16:creationId xmlns:a16="http://schemas.microsoft.com/office/drawing/2014/main" id="{6A842333-E1B9-4C7D-ABF6-80773C7F38B3}"/>
              </a:ext>
            </a:extLst>
          </p:cNvPr>
          <p:cNvSpPr>
            <a:spLocks noGrp="1"/>
          </p:cNvSpPr>
          <p:nvPr>
            <p:ph idx="1"/>
          </p:nvPr>
        </p:nvSpPr>
        <p:spPr>
          <a:xfrm>
            <a:off x="457200" y="838200"/>
            <a:ext cx="11125200" cy="5486400"/>
          </a:xfrm>
        </p:spPr>
        <p:txBody>
          <a:bodyPr/>
          <a:lstStyle/>
          <a:p>
            <a:r>
              <a:rPr lang="en-US" dirty="0"/>
              <a:t>According to the experimental result, it is observed that this attack can successfully be launched on both two U.S. top operators.</a:t>
            </a:r>
          </a:p>
          <a:p>
            <a:endParaRPr lang="en-US" dirty="0"/>
          </a:p>
        </p:txBody>
      </p:sp>
      <p:pic>
        <p:nvPicPr>
          <p:cNvPr id="4" name="Picture 3">
            <a:extLst>
              <a:ext uri="{FF2B5EF4-FFF2-40B4-BE49-F238E27FC236}">
                <a16:creationId xmlns:a16="http://schemas.microsoft.com/office/drawing/2014/main" id="{CE4BCFEE-4694-4DCC-84D0-AEDC10F4AE83}"/>
              </a:ext>
            </a:extLst>
          </p:cNvPr>
          <p:cNvPicPr>
            <a:picLocks noChangeAspect="1"/>
          </p:cNvPicPr>
          <p:nvPr/>
        </p:nvPicPr>
        <p:blipFill>
          <a:blip r:embed="rId3"/>
          <a:stretch>
            <a:fillRect/>
          </a:stretch>
        </p:blipFill>
        <p:spPr>
          <a:xfrm>
            <a:off x="990600" y="2362200"/>
            <a:ext cx="9824936" cy="3048000"/>
          </a:xfrm>
          <a:prstGeom prst="rect">
            <a:avLst/>
          </a:prstGeom>
        </p:spPr>
      </p:pic>
    </p:spTree>
    <p:extLst>
      <p:ext uri="{BB962C8B-B14F-4D97-AF65-F5344CB8AC3E}">
        <p14:creationId xmlns:p14="http://schemas.microsoft.com/office/powerpoint/2010/main" val="39291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2: Car-connected IoT Abuse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t>A proof-of-concept attack to access the real-world damages of </a:t>
            </a:r>
            <a:r>
              <a:rPr lang="en-US" dirty="0">
                <a:solidFill>
                  <a:srgbClr val="00B0F0"/>
                </a:solidFill>
              </a:rPr>
              <a:t>V4</a:t>
            </a:r>
            <a:r>
              <a:rPr lang="en-US" dirty="0"/>
              <a:t>. (</a:t>
            </a:r>
            <a:r>
              <a:rPr lang="en-US" dirty="0">
                <a:solidFill>
                  <a:srgbClr val="FF0000"/>
                </a:solidFill>
              </a:rPr>
              <a:t>Operators are the victims</a:t>
            </a:r>
            <a:r>
              <a:rPr lang="en-US" dirty="0"/>
              <a:t>)</a:t>
            </a:r>
          </a:p>
          <a:p>
            <a:endParaRPr lang="en-US" dirty="0"/>
          </a:p>
          <a:p>
            <a:r>
              <a:rPr lang="en-US" dirty="0"/>
              <a:t>We first turn a car-connected IoT hotspot into a mobile hotspot.</a:t>
            </a:r>
          </a:p>
          <a:p>
            <a:r>
              <a:rPr lang="en-US" dirty="0"/>
              <a:t>We evaluate the performance of the car-connected IoT hotspot (Mobley) and an ordinary mobile hotspot (Velocity).</a:t>
            </a:r>
          </a:p>
        </p:txBody>
      </p:sp>
    </p:spTree>
    <p:extLst>
      <p:ext uri="{BB962C8B-B14F-4D97-AF65-F5344CB8AC3E}">
        <p14:creationId xmlns:p14="http://schemas.microsoft.com/office/powerpoint/2010/main" val="224186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2: Car-connected IoT Abuse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solidFill>
                  <a:schemeClr val="tx1"/>
                </a:solidFill>
              </a:rPr>
              <a:t>We connect a laptop to each of those two hotspots and gauge its uplink/downlink performance.</a:t>
            </a:r>
          </a:p>
          <a:p>
            <a:r>
              <a:rPr lang="en-US" dirty="0">
                <a:solidFill>
                  <a:schemeClr val="tx1"/>
                </a:solidFill>
              </a:rPr>
              <a:t>In the test, the position of hotspots are fixed and put together.</a:t>
            </a:r>
          </a:p>
          <a:p>
            <a:pPr lvl="1"/>
            <a:r>
              <a:rPr lang="en-US" sz="2200" dirty="0">
                <a:solidFill>
                  <a:schemeClr val="tx1"/>
                </a:solidFill>
              </a:rPr>
              <a:t>The laptop is placed at six different locations, which are spaced at 2-meter intervals. </a:t>
            </a:r>
          </a:p>
          <a:p>
            <a:pPr lvl="1"/>
            <a:r>
              <a:rPr lang="en-US" sz="2200" dirty="0">
                <a:solidFill>
                  <a:schemeClr val="tx1"/>
                </a:solidFill>
              </a:rPr>
              <a:t>Six locations are labeled as S1 (closest), S2, S3, S4, S5, S6 (farthest).</a:t>
            </a:r>
          </a:p>
          <a:p>
            <a:pPr lvl="1"/>
            <a:r>
              <a:rPr lang="en-US" sz="2200" dirty="0">
                <a:solidFill>
                  <a:schemeClr val="tx1"/>
                </a:solidFill>
              </a:rPr>
              <a:t> Test the throughput for 10 runs in each case.</a:t>
            </a:r>
          </a:p>
          <a:p>
            <a:pPr lvl="1"/>
            <a:endParaRPr lang="en-US" dirty="0"/>
          </a:p>
        </p:txBody>
      </p:sp>
    </p:spTree>
    <p:extLst>
      <p:ext uri="{BB962C8B-B14F-4D97-AF65-F5344CB8AC3E}">
        <p14:creationId xmlns:p14="http://schemas.microsoft.com/office/powerpoint/2010/main" val="245896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2: Car-connected IoT Abuse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t>The two hotspots have the comparable performance for both uplink and downlink!</a:t>
            </a:r>
          </a:p>
          <a:p>
            <a:endParaRPr lang="en-US" dirty="0"/>
          </a:p>
          <a:p>
            <a:endParaRPr lang="en-US" dirty="0"/>
          </a:p>
          <a:p>
            <a:endParaRPr lang="en-US" dirty="0"/>
          </a:p>
          <a:p>
            <a:endParaRPr lang="en-US" dirty="0"/>
          </a:p>
          <a:p>
            <a:endParaRPr lang="en-US" dirty="0"/>
          </a:p>
          <a:p>
            <a:pPr marL="0" indent="0">
              <a:buNone/>
            </a:pPr>
            <a:endParaRPr lang="en-US" dirty="0"/>
          </a:p>
          <a:p>
            <a:r>
              <a:rPr lang="en-US" dirty="0"/>
              <a:t> 50% cheaper hotspot fee!</a:t>
            </a:r>
          </a:p>
        </p:txBody>
      </p:sp>
      <p:pic>
        <p:nvPicPr>
          <p:cNvPr id="5" name="Picture 4">
            <a:extLst>
              <a:ext uri="{FF2B5EF4-FFF2-40B4-BE49-F238E27FC236}">
                <a16:creationId xmlns:a16="http://schemas.microsoft.com/office/drawing/2014/main" id="{90FBD3B6-A7EE-47BC-9862-6C6A87CE271E}"/>
              </a:ext>
            </a:extLst>
          </p:cNvPr>
          <p:cNvPicPr>
            <a:picLocks noChangeAspect="1"/>
          </p:cNvPicPr>
          <p:nvPr/>
        </p:nvPicPr>
        <p:blipFill>
          <a:blip r:embed="rId3"/>
          <a:stretch>
            <a:fillRect/>
          </a:stretch>
        </p:blipFill>
        <p:spPr>
          <a:xfrm>
            <a:off x="762000" y="4704113"/>
            <a:ext cx="10668000" cy="1709854"/>
          </a:xfrm>
          <a:prstGeom prst="rect">
            <a:avLst/>
          </a:prstGeom>
        </p:spPr>
      </p:pic>
      <p:pic>
        <p:nvPicPr>
          <p:cNvPr id="6" name="Picture 5">
            <a:extLst>
              <a:ext uri="{FF2B5EF4-FFF2-40B4-BE49-F238E27FC236}">
                <a16:creationId xmlns:a16="http://schemas.microsoft.com/office/drawing/2014/main" id="{FA76363B-FF0D-4376-815D-998E52ADF44B}"/>
              </a:ext>
            </a:extLst>
          </p:cNvPr>
          <p:cNvPicPr>
            <a:picLocks noChangeAspect="1"/>
          </p:cNvPicPr>
          <p:nvPr/>
        </p:nvPicPr>
        <p:blipFill>
          <a:blip r:embed="rId4"/>
          <a:stretch>
            <a:fillRect/>
          </a:stretch>
        </p:blipFill>
        <p:spPr>
          <a:xfrm>
            <a:off x="3429000" y="1660238"/>
            <a:ext cx="4884698" cy="2376734"/>
          </a:xfrm>
          <a:prstGeom prst="rect">
            <a:avLst/>
          </a:prstGeom>
        </p:spPr>
      </p:pic>
    </p:spTree>
    <p:extLst>
      <p:ext uri="{BB962C8B-B14F-4D97-AF65-F5344CB8AC3E}">
        <p14:creationId xmlns:p14="http://schemas.microsoft.com/office/powerpoint/2010/main" val="36833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1000"/>
                                        <p:tgtEl>
                                          <p:spTgt spid="3">
                                            <p:txEl>
                                              <p:pRg st="7" end="7"/>
                                            </p:txEl>
                                          </p:spTgt>
                                        </p:tgtEl>
                                      </p:cBhvr>
                                    </p:animEffect>
                                    <p:anim calcmode="lin" valueType="num">
                                      <p:cBhvr>
                                        <p:cTn id="2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13D-8326-4C42-8B71-CDCCBD7507D9}"/>
              </a:ext>
            </a:extLst>
          </p:cNvPr>
          <p:cNvSpPr>
            <a:spLocks noGrp="1"/>
          </p:cNvSpPr>
          <p:nvPr>
            <p:ph type="title"/>
          </p:nvPr>
        </p:nvSpPr>
        <p:spPr/>
        <p:txBody>
          <a:bodyPr/>
          <a:lstStyle/>
          <a:p>
            <a:r>
              <a:rPr lang="en-US" dirty="0"/>
              <a:t>Publications</a:t>
            </a:r>
          </a:p>
        </p:txBody>
      </p:sp>
      <p:sp>
        <p:nvSpPr>
          <p:cNvPr id="3" name="Content Placeholder 2">
            <a:extLst>
              <a:ext uri="{FF2B5EF4-FFF2-40B4-BE49-F238E27FC236}">
                <a16:creationId xmlns:a16="http://schemas.microsoft.com/office/drawing/2014/main" id="{510D1F7B-64A2-497F-99ED-E0760E2BF138}"/>
              </a:ext>
            </a:extLst>
          </p:cNvPr>
          <p:cNvSpPr>
            <a:spLocks noGrp="1"/>
          </p:cNvSpPr>
          <p:nvPr>
            <p:ph idx="1"/>
          </p:nvPr>
        </p:nvSpPr>
        <p:spPr>
          <a:xfrm>
            <a:off x="304800" y="1018308"/>
            <a:ext cx="11658600" cy="5230091"/>
          </a:xfrm>
        </p:spPr>
        <p:txBody>
          <a:bodyPr>
            <a:normAutofit fontScale="77500" lnSpcReduction="20000"/>
          </a:bodyPr>
          <a:lstStyle/>
          <a:p>
            <a:r>
              <a:rPr lang="en-US" dirty="0"/>
              <a:t>Cellular network security</a:t>
            </a:r>
          </a:p>
          <a:p>
            <a:pPr lvl="1"/>
            <a:r>
              <a:rPr lang="en-US" dirty="0">
                <a:solidFill>
                  <a:srgbClr val="0070C0"/>
                </a:solidFill>
              </a:rPr>
              <a:t>Voice services</a:t>
            </a:r>
          </a:p>
          <a:p>
            <a:pPr lvl="2"/>
            <a:r>
              <a:rPr lang="en-US" b="1" u="sng" dirty="0">
                <a:solidFill>
                  <a:schemeClr val="tx1"/>
                </a:solidFill>
              </a:rPr>
              <a:t>Tian </a:t>
            </a:r>
            <a:r>
              <a:rPr lang="en-US" b="1" u="sng" dirty="0" err="1">
                <a:solidFill>
                  <a:schemeClr val="tx1"/>
                </a:solidFill>
              </a:rPr>
              <a:t>Xie</a:t>
            </a:r>
            <a:r>
              <a:rPr lang="en-US" dirty="0">
                <a:solidFill>
                  <a:schemeClr val="tx1"/>
                </a:solidFill>
              </a:rPr>
              <a:t>, Guan-Hua Tu, </a:t>
            </a:r>
            <a:r>
              <a:rPr lang="en-US" dirty="0" err="1">
                <a:solidFill>
                  <a:schemeClr val="tx1"/>
                </a:solidFill>
              </a:rPr>
              <a:t>Bangjie</a:t>
            </a:r>
            <a:r>
              <a:rPr lang="en-US" dirty="0">
                <a:solidFill>
                  <a:schemeClr val="tx1"/>
                </a:solidFill>
              </a:rPr>
              <a:t> Yin, Chi-Yu Li, </a:t>
            </a:r>
            <a:r>
              <a:rPr lang="en-US" dirty="0" err="1">
                <a:solidFill>
                  <a:schemeClr val="tx1"/>
                </a:solidFill>
              </a:rPr>
              <a:t>Chunyi</a:t>
            </a:r>
            <a:r>
              <a:rPr lang="en-US" dirty="0">
                <a:solidFill>
                  <a:schemeClr val="tx1"/>
                </a:solidFill>
              </a:rPr>
              <a:t> Peng, Mi Zhang, Hui Liu, </a:t>
            </a:r>
            <a:r>
              <a:rPr lang="en-US" dirty="0" err="1">
                <a:solidFill>
                  <a:schemeClr val="tx1"/>
                </a:solidFill>
              </a:rPr>
              <a:t>Xiaoming</a:t>
            </a:r>
            <a:r>
              <a:rPr lang="en-US" dirty="0">
                <a:solidFill>
                  <a:schemeClr val="tx1"/>
                </a:solidFill>
              </a:rPr>
              <a:t> </a:t>
            </a:r>
            <a:r>
              <a:rPr lang="en-US" dirty="0" err="1">
                <a:solidFill>
                  <a:schemeClr val="tx1"/>
                </a:solidFill>
              </a:rPr>
              <a:t>Liu,</a:t>
            </a:r>
            <a:r>
              <a:rPr lang="en-US" i="1" dirty="0" err="1">
                <a:solidFill>
                  <a:schemeClr val="tx1"/>
                </a:solidFill>
              </a:rPr>
              <a:t>The</a:t>
            </a:r>
            <a:r>
              <a:rPr lang="en-US" i="1" dirty="0">
                <a:solidFill>
                  <a:schemeClr val="tx1"/>
                </a:solidFill>
              </a:rPr>
              <a:t> Untold Secrets of </a:t>
            </a:r>
            <a:r>
              <a:rPr lang="en-US" i="1" dirty="0" err="1">
                <a:solidFill>
                  <a:schemeClr val="tx1"/>
                </a:solidFill>
              </a:rPr>
              <a:t>WiFi</a:t>
            </a:r>
            <a:r>
              <a:rPr lang="en-US" i="1" dirty="0">
                <a:solidFill>
                  <a:schemeClr val="tx1"/>
                </a:solidFill>
              </a:rPr>
              <a:t>-Calling Services: Vulnerabilities, Attacks, and Countermeasures</a:t>
            </a:r>
            <a:r>
              <a:rPr lang="en-US" dirty="0">
                <a:solidFill>
                  <a:schemeClr val="tx1"/>
                </a:solidFill>
              </a:rPr>
              <a:t>,, IEEE Transactions on Mobile Computing (TMC) 2020.</a:t>
            </a:r>
          </a:p>
          <a:p>
            <a:pPr lvl="2"/>
            <a:r>
              <a:rPr lang="en-US" dirty="0">
                <a:solidFill>
                  <a:schemeClr val="tx1"/>
                </a:solidFill>
              </a:rPr>
              <a:t>Yu-Han Lu, Chi-Yu Li, Yao-Yu Li, Sandy </a:t>
            </a:r>
            <a:r>
              <a:rPr lang="en-US" dirty="0" err="1">
                <a:solidFill>
                  <a:schemeClr val="tx1"/>
                </a:solidFill>
              </a:rPr>
              <a:t>Hsin</a:t>
            </a:r>
            <a:r>
              <a:rPr lang="en-US" dirty="0">
                <a:solidFill>
                  <a:schemeClr val="tx1"/>
                </a:solidFill>
              </a:rPr>
              <a:t>-Yu Hsiao, </a:t>
            </a:r>
            <a:r>
              <a:rPr lang="en-US" b="1" u="sng" dirty="0">
                <a:solidFill>
                  <a:schemeClr val="tx1"/>
                </a:solidFill>
              </a:rPr>
              <a:t>Tian </a:t>
            </a:r>
            <a:r>
              <a:rPr lang="en-US" b="1" u="sng" dirty="0" err="1">
                <a:solidFill>
                  <a:schemeClr val="tx1"/>
                </a:solidFill>
              </a:rPr>
              <a:t>Xie</a:t>
            </a:r>
            <a:r>
              <a:rPr lang="en-US" dirty="0">
                <a:solidFill>
                  <a:schemeClr val="tx1"/>
                </a:solidFill>
              </a:rPr>
              <a:t>, Guan-Hua Tu, Wei-</a:t>
            </a:r>
            <a:r>
              <a:rPr lang="en-US" dirty="0" err="1">
                <a:solidFill>
                  <a:schemeClr val="tx1"/>
                </a:solidFill>
              </a:rPr>
              <a:t>Xun</a:t>
            </a:r>
            <a:r>
              <a:rPr lang="en-US" dirty="0">
                <a:solidFill>
                  <a:schemeClr val="tx1"/>
                </a:solidFill>
              </a:rPr>
              <a:t> Chen , </a:t>
            </a:r>
            <a:r>
              <a:rPr lang="en-US" i="1" dirty="0">
                <a:solidFill>
                  <a:schemeClr val="tx1"/>
                </a:solidFill>
              </a:rPr>
              <a:t>Ghost Calls from Operational 4G Call Systems: IMS Vulnerability, Call DoS Attack, and Countermeasure</a:t>
            </a:r>
            <a:r>
              <a:rPr lang="en-US" dirty="0">
                <a:solidFill>
                  <a:schemeClr val="tx1"/>
                </a:solidFill>
              </a:rPr>
              <a:t>, ACM MobiCom’20</a:t>
            </a:r>
          </a:p>
          <a:p>
            <a:pPr lvl="2"/>
            <a:r>
              <a:rPr lang="en-US" b="1" u="sng" dirty="0">
                <a:solidFill>
                  <a:schemeClr val="tx1"/>
                </a:solidFill>
              </a:rPr>
              <a:t>Tian </a:t>
            </a:r>
            <a:r>
              <a:rPr lang="en-US" b="1" u="sng" dirty="0" err="1">
                <a:solidFill>
                  <a:schemeClr val="tx1"/>
                </a:solidFill>
              </a:rPr>
              <a:t>Xie</a:t>
            </a:r>
            <a:r>
              <a:rPr lang="en-US" dirty="0">
                <a:solidFill>
                  <a:schemeClr val="tx1"/>
                </a:solidFill>
              </a:rPr>
              <a:t>, Guan-Hua Tu, Chi-Yu Li, </a:t>
            </a:r>
            <a:r>
              <a:rPr lang="en-US" dirty="0" err="1">
                <a:solidFill>
                  <a:schemeClr val="tx1"/>
                </a:solidFill>
              </a:rPr>
              <a:t>Chunyi</a:t>
            </a:r>
            <a:r>
              <a:rPr lang="en-US" dirty="0">
                <a:solidFill>
                  <a:schemeClr val="tx1"/>
                </a:solidFill>
              </a:rPr>
              <a:t> Peng, Jiawei Li, and Mi </a:t>
            </a:r>
            <a:r>
              <a:rPr lang="en-US" dirty="0" err="1">
                <a:solidFill>
                  <a:schemeClr val="tx1"/>
                </a:solidFill>
              </a:rPr>
              <a:t>Zhang,</a:t>
            </a:r>
            <a:r>
              <a:rPr lang="en-US" i="1" dirty="0" err="1">
                <a:solidFill>
                  <a:schemeClr val="tx1"/>
                </a:solidFill>
              </a:rPr>
              <a:t>The</a:t>
            </a:r>
            <a:r>
              <a:rPr lang="en-US" i="1" dirty="0">
                <a:solidFill>
                  <a:schemeClr val="tx1"/>
                </a:solidFill>
              </a:rPr>
              <a:t> Dark Side of Operational Wi-Fi Calling Services,</a:t>
            </a:r>
            <a:r>
              <a:rPr lang="en-US" dirty="0">
                <a:solidFill>
                  <a:schemeClr val="tx1"/>
                </a:solidFill>
              </a:rPr>
              <a:t>, IEEE </a:t>
            </a:r>
            <a:r>
              <a:rPr lang="en-US" dirty="0" err="1">
                <a:solidFill>
                  <a:schemeClr val="tx1"/>
                </a:solidFill>
              </a:rPr>
              <a:t>IEEE</a:t>
            </a:r>
            <a:r>
              <a:rPr lang="en-US" dirty="0">
                <a:solidFill>
                  <a:schemeClr val="tx1"/>
                </a:solidFill>
              </a:rPr>
              <a:t> Communications and Network Security (CNS)’18 (</a:t>
            </a:r>
            <a:r>
              <a:rPr lang="en-US" dirty="0">
                <a:solidFill>
                  <a:srgbClr val="C00000"/>
                </a:solidFill>
              </a:rPr>
              <a:t>Best Paper Award</a:t>
            </a:r>
            <a:r>
              <a:rPr lang="en-US" dirty="0">
                <a:solidFill>
                  <a:schemeClr val="tx1"/>
                </a:solidFill>
              </a:rPr>
              <a:t>, </a:t>
            </a:r>
            <a:r>
              <a:rPr lang="en-US" dirty="0">
                <a:solidFill>
                  <a:srgbClr val="C00000"/>
                </a:solidFill>
              </a:rPr>
              <a:t>Google Security Reward</a:t>
            </a:r>
            <a:r>
              <a:rPr lang="en-US" dirty="0">
                <a:solidFill>
                  <a:schemeClr val="tx1"/>
                </a:solidFill>
              </a:rPr>
              <a:t>)</a:t>
            </a:r>
          </a:p>
          <a:p>
            <a:pPr lvl="2"/>
            <a:r>
              <a:rPr lang="en-US" b="1" u="sng" dirty="0">
                <a:solidFill>
                  <a:schemeClr val="tx1"/>
                </a:solidFill>
              </a:rPr>
              <a:t>Tian </a:t>
            </a:r>
            <a:r>
              <a:rPr lang="en-US" b="1" u="sng" dirty="0" err="1">
                <a:solidFill>
                  <a:schemeClr val="tx1"/>
                </a:solidFill>
              </a:rPr>
              <a:t>Xie</a:t>
            </a:r>
            <a:r>
              <a:rPr lang="en-US" dirty="0">
                <a:solidFill>
                  <a:schemeClr val="tx1"/>
                </a:solidFill>
              </a:rPr>
              <a:t>, Chi-Yu Li, Guan-Hua Tu and </a:t>
            </a:r>
            <a:r>
              <a:rPr lang="en-US" dirty="0" err="1">
                <a:solidFill>
                  <a:schemeClr val="tx1"/>
                </a:solidFill>
              </a:rPr>
              <a:t>Jiliang</a:t>
            </a:r>
            <a:r>
              <a:rPr lang="en-US" dirty="0">
                <a:solidFill>
                  <a:schemeClr val="tx1"/>
                </a:solidFill>
              </a:rPr>
              <a:t> Tang, </a:t>
            </a:r>
            <a:r>
              <a:rPr lang="en-US" i="1" dirty="0">
                <a:solidFill>
                  <a:schemeClr val="tx1"/>
                </a:solidFill>
              </a:rPr>
              <a:t>How Voice Service Threatens Cellular-connected IoT Devices in the Operational 4G LTE Networks</a:t>
            </a:r>
            <a:r>
              <a:rPr lang="en-US" dirty="0">
                <a:solidFill>
                  <a:schemeClr val="tx1"/>
                </a:solidFill>
              </a:rPr>
              <a:t>, IEEE ICC’18</a:t>
            </a:r>
          </a:p>
          <a:p>
            <a:pPr lvl="1"/>
            <a:r>
              <a:rPr lang="en-US" dirty="0">
                <a:solidFill>
                  <a:srgbClr val="0070C0"/>
                </a:solidFill>
              </a:rPr>
              <a:t>Data services</a:t>
            </a:r>
          </a:p>
          <a:p>
            <a:pPr lvl="2"/>
            <a:r>
              <a:rPr lang="en-US" b="1" u="sng" dirty="0">
                <a:solidFill>
                  <a:schemeClr val="tx1"/>
                </a:solidFill>
              </a:rPr>
              <a:t>Tian </a:t>
            </a:r>
            <a:r>
              <a:rPr lang="en-US" b="1" u="sng" dirty="0" err="1">
                <a:solidFill>
                  <a:schemeClr val="tx1"/>
                </a:solidFill>
              </a:rPr>
              <a:t>Xie</a:t>
            </a:r>
            <a:r>
              <a:rPr lang="en-US" dirty="0">
                <a:solidFill>
                  <a:schemeClr val="tx1"/>
                </a:solidFill>
              </a:rPr>
              <a:t>, Guan-Hua Tu, Chi-Yu Li, </a:t>
            </a:r>
            <a:r>
              <a:rPr lang="en-US" dirty="0" err="1">
                <a:solidFill>
                  <a:schemeClr val="tx1"/>
                </a:solidFill>
              </a:rPr>
              <a:t>Chunyi</a:t>
            </a:r>
            <a:r>
              <a:rPr lang="en-US" dirty="0">
                <a:solidFill>
                  <a:schemeClr val="tx1"/>
                </a:solidFill>
              </a:rPr>
              <a:t> Peng, </a:t>
            </a:r>
            <a:r>
              <a:rPr lang="en-US" i="1" dirty="0">
                <a:solidFill>
                  <a:schemeClr val="tx1"/>
                </a:solidFill>
              </a:rPr>
              <a:t>How Can IoT Services Pose New Security Threats In Operational Cellular Networks?</a:t>
            </a:r>
            <a:r>
              <a:rPr lang="en-US" dirty="0">
                <a:solidFill>
                  <a:schemeClr val="tx1"/>
                </a:solidFill>
              </a:rPr>
              <a:t>, IEEE Transactions on Mobile Computing (TMC) 2020.</a:t>
            </a:r>
          </a:p>
          <a:p>
            <a:r>
              <a:rPr lang="en-US" dirty="0" err="1"/>
              <a:t>WiFi</a:t>
            </a:r>
            <a:r>
              <a:rPr lang="en-US" dirty="0"/>
              <a:t> network security</a:t>
            </a:r>
          </a:p>
          <a:p>
            <a:pPr lvl="1"/>
            <a:r>
              <a:rPr lang="en-US" dirty="0">
                <a:solidFill>
                  <a:srgbClr val="0070C0"/>
                </a:solidFill>
              </a:rPr>
              <a:t>IoT services</a:t>
            </a:r>
          </a:p>
          <a:p>
            <a:pPr lvl="2"/>
            <a:r>
              <a:rPr lang="en-US" dirty="0" err="1">
                <a:solidFill>
                  <a:schemeClr val="tx1"/>
                </a:solidFill>
              </a:rPr>
              <a:t>Xinyu</a:t>
            </a:r>
            <a:r>
              <a:rPr lang="en-US" dirty="0">
                <a:solidFill>
                  <a:schemeClr val="tx1"/>
                </a:solidFill>
              </a:rPr>
              <a:t> Lei, Guan-Hua Tu, Chi-Yu Li, </a:t>
            </a:r>
            <a:r>
              <a:rPr lang="en-US" b="1" u="sng" dirty="0">
                <a:solidFill>
                  <a:schemeClr val="tx1"/>
                </a:solidFill>
              </a:rPr>
              <a:t>Tian </a:t>
            </a:r>
            <a:r>
              <a:rPr lang="en-US" b="1" u="sng" dirty="0" err="1">
                <a:solidFill>
                  <a:schemeClr val="tx1"/>
                </a:solidFill>
              </a:rPr>
              <a:t>Xie</a:t>
            </a:r>
            <a:r>
              <a:rPr lang="en-US" u="sng" dirty="0">
                <a:solidFill>
                  <a:schemeClr val="tx1"/>
                </a:solidFill>
              </a:rPr>
              <a:t>, </a:t>
            </a:r>
            <a:r>
              <a:rPr lang="en-US" dirty="0">
                <a:solidFill>
                  <a:schemeClr val="tx1"/>
                </a:solidFill>
              </a:rPr>
              <a:t>Mi Zhang, </a:t>
            </a:r>
            <a:r>
              <a:rPr lang="en-US" i="1" dirty="0" err="1">
                <a:solidFill>
                  <a:schemeClr val="tx1"/>
                </a:solidFill>
              </a:rPr>
              <a:t>SecWIR</a:t>
            </a:r>
            <a:r>
              <a:rPr lang="en-US" i="1" dirty="0">
                <a:solidFill>
                  <a:schemeClr val="tx1"/>
                </a:solidFill>
              </a:rPr>
              <a:t>: Securing Smart Home IoT Communications via Wi-Fi Routers with Embedded Intelligence</a:t>
            </a:r>
            <a:r>
              <a:rPr lang="en-US" dirty="0">
                <a:solidFill>
                  <a:schemeClr val="tx1"/>
                </a:solidFill>
              </a:rPr>
              <a:t>, ACM MobiSys’20</a:t>
            </a:r>
          </a:p>
          <a:p>
            <a:pPr lvl="2"/>
            <a:r>
              <a:rPr lang="en-US" dirty="0" err="1">
                <a:solidFill>
                  <a:schemeClr val="tx1"/>
                </a:solidFill>
              </a:rPr>
              <a:t>Xinyu</a:t>
            </a:r>
            <a:r>
              <a:rPr lang="en-US" dirty="0">
                <a:solidFill>
                  <a:schemeClr val="tx1"/>
                </a:solidFill>
              </a:rPr>
              <a:t> Lei, Guan-Hua Tu, Alex Liu, Chi-Yu Li, and </a:t>
            </a:r>
            <a:r>
              <a:rPr lang="en-US" b="1" u="sng" dirty="0">
                <a:solidFill>
                  <a:schemeClr val="tx1"/>
                </a:solidFill>
              </a:rPr>
              <a:t>Tian </a:t>
            </a:r>
            <a:r>
              <a:rPr lang="en-US" b="1" u="sng" dirty="0" err="1">
                <a:solidFill>
                  <a:schemeClr val="tx1"/>
                </a:solidFill>
              </a:rPr>
              <a:t>Xie</a:t>
            </a:r>
            <a:r>
              <a:rPr lang="en-US" u="sng" dirty="0">
                <a:solidFill>
                  <a:schemeClr val="tx1"/>
                </a:solidFill>
              </a:rPr>
              <a:t>, </a:t>
            </a:r>
            <a:r>
              <a:rPr lang="en-US" i="1" dirty="0">
                <a:solidFill>
                  <a:schemeClr val="tx1"/>
                </a:solidFill>
              </a:rPr>
              <a:t>The Insecurity of Home Digital Voice Assistants - Vulnerabilities, Attacks and Countermeasures</a:t>
            </a:r>
            <a:r>
              <a:rPr lang="en-US" dirty="0">
                <a:solidFill>
                  <a:schemeClr val="tx1"/>
                </a:solidFill>
              </a:rPr>
              <a:t>, IEEE Communications and Network Security (CNS)’18</a:t>
            </a:r>
          </a:p>
          <a:p>
            <a:r>
              <a:rPr lang="en-US" dirty="0">
                <a:solidFill>
                  <a:schemeClr val="tx1"/>
                </a:solidFill>
              </a:rPr>
              <a:t>Internet security</a:t>
            </a:r>
          </a:p>
          <a:p>
            <a:pPr lvl="1"/>
            <a:r>
              <a:rPr lang="en-US" dirty="0">
                <a:solidFill>
                  <a:schemeClr val="tx1"/>
                </a:solidFill>
              </a:rPr>
              <a:t>User account registration services</a:t>
            </a:r>
          </a:p>
          <a:p>
            <a:pPr lvl="2"/>
            <a:r>
              <a:rPr lang="en-US" b="1" u="sng" dirty="0">
                <a:solidFill>
                  <a:schemeClr val="tx1"/>
                </a:solidFill>
              </a:rPr>
              <a:t>Tian </a:t>
            </a:r>
            <a:r>
              <a:rPr lang="en-US" b="1" u="sng" dirty="0" err="1">
                <a:solidFill>
                  <a:schemeClr val="tx1"/>
                </a:solidFill>
              </a:rPr>
              <a:t>Xie</a:t>
            </a:r>
            <a:r>
              <a:rPr lang="en-US" dirty="0">
                <a:solidFill>
                  <a:schemeClr val="tx1"/>
                </a:solidFill>
              </a:rPr>
              <a:t>, </a:t>
            </a:r>
            <a:r>
              <a:rPr lang="en-US" dirty="0" err="1">
                <a:solidFill>
                  <a:schemeClr val="tx1"/>
                </a:solidFill>
              </a:rPr>
              <a:t>Sihan</a:t>
            </a:r>
            <a:r>
              <a:rPr lang="en-US" dirty="0">
                <a:solidFill>
                  <a:schemeClr val="tx1"/>
                </a:solidFill>
              </a:rPr>
              <a:t> Wang, Guan-Hua Tu, Chi-Yu Li, </a:t>
            </a:r>
            <a:r>
              <a:rPr lang="en-US" dirty="0" err="1">
                <a:solidFill>
                  <a:schemeClr val="tx1"/>
                </a:solidFill>
              </a:rPr>
              <a:t>Xinyu</a:t>
            </a:r>
            <a:r>
              <a:rPr lang="en-US" dirty="0">
                <a:solidFill>
                  <a:schemeClr val="tx1"/>
                </a:solidFill>
              </a:rPr>
              <a:t> Lei</a:t>
            </a:r>
            <a:r>
              <a:rPr lang="en-US" i="1" dirty="0">
                <a:solidFill>
                  <a:schemeClr val="tx1"/>
                </a:solidFill>
              </a:rPr>
              <a:t>, Exploring the Insecurity of Google Account Registration Protocol via Model Checking</a:t>
            </a:r>
            <a:r>
              <a:rPr lang="en-US" dirty="0">
                <a:solidFill>
                  <a:schemeClr val="tx1"/>
                </a:solidFill>
              </a:rPr>
              <a:t>, IEEE Symposium Series on Computational Intelligence (SSCI)’19</a:t>
            </a:r>
          </a:p>
          <a:p>
            <a:endParaRPr lang="en-US" dirty="0">
              <a:solidFill>
                <a:schemeClr val="tx1"/>
              </a:solidFill>
            </a:endParaRPr>
          </a:p>
          <a:p>
            <a:endParaRPr lang="en-US" dirty="0"/>
          </a:p>
        </p:txBody>
      </p:sp>
    </p:spTree>
    <p:extLst>
      <p:ext uri="{BB962C8B-B14F-4D97-AF65-F5344CB8AC3E}">
        <p14:creationId xmlns:p14="http://schemas.microsoft.com/office/powerpoint/2010/main" val="9672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3: Wearable IoT abuse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t>A proof-of-concept attack to access the real-world damages of V4. (</a:t>
            </a:r>
            <a:r>
              <a:rPr lang="en-US" dirty="0">
                <a:solidFill>
                  <a:srgbClr val="FF0000"/>
                </a:solidFill>
              </a:rPr>
              <a:t>Operators are the victims.</a:t>
            </a:r>
            <a:r>
              <a:rPr lang="en-US" dirty="0"/>
              <a:t>)</a:t>
            </a:r>
          </a:p>
          <a:p>
            <a:endParaRPr lang="en-US" dirty="0"/>
          </a:p>
          <a:p>
            <a:r>
              <a:rPr lang="en-US" dirty="0"/>
              <a:t>Attack 3: </a:t>
            </a:r>
          </a:p>
          <a:p>
            <a:pPr lvl="1"/>
            <a:r>
              <a:rPr lang="en-US" dirty="0"/>
              <a:t>We devise an attack that abuses a wearable IoT, smartwatch, to be a mobile data gateway to provide the Internet access through the mobile data service.</a:t>
            </a:r>
          </a:p>
        </p:txBody>
      </p:sp>
      <p:pic>
        <p:nvPicPr>
          <p:cNvPr id="4" name="Picture 3">
            <a:extLst>
              <a:ext uri="{FF2B5EF4-FFF2-40B4-BE49-F238E27FC236}">
                <a16:creationId xmlns:a16="http://schemas.microsoft.com/office/drawing/2014/main" id="{B11D5001-E3D6-433B-A338-EC5897F5CECD}"/>
              </a:ext>
            </a:extLst>
          </p:cNvPr>
          <p:cNvPicPr>
            <a:picLocks noChangeAspect="1"/>
          </p:cNvPicPr>
          <p:nvPr/>
        </p:nvPicPr>
        <p:blipFill>
          <a:blip r:embed="rId3"/>
          <a:stretch>
            <a:fillRect/>
          </a:stretch>
        </p:blipFill>
        <p:spPr>
          <a:xfrm>
            <a:off x="2819401" y="3886201"/>
            <a:ext cx="6029325" cy="1857375"/>
          </a:xfrm>
          <a:prstGeom prst="rect">
            <a:avLst/>
          </a:prstGeom>
        </p:spPr>
      </p:pic>
    </p:spTree>
    <p:extLst>
      <p:ext uri="{BB962C8B-B14F-4D97-AF65-F5344CB8AC3E}">
        <p14:creationId xmlns:p14="http://schemas.microsoft.com/office/powerpoint/2010/main" val="162391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Attack 3: Wearable IoT abuse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p:txBody>
          <a:bodyPr/>
          <a:lstStyle/>
          <a:p>
            <a:r>
              <a:rPr lang="en-US" dirty="0">
                <a:solidFill>
                  <a:schemeClr val="tx1"/>
                </a:solidFill>
              </a:rPr>
              <a:t>The 91% traffic volume consumed by the web and applications is mostly used by the application that forwards data between the Wi-Fi and LTE networks.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It allows the adversary to pay </a:t>
            </a:r>
            <a:r>
              <a:rPr lang="en-US" dirty="0">
                <a:solidFill>
                  <a:srgbClr val="FF0000"/>
                </a:solidFill>
              </a:rPr>
              <a:t>50%</a:t>
            </a:r>
            <a:r>
              <a:rPr lang="en-US" dirty="0">
                <a:solidFill>
                  <a:schemeClr val="tx1"/>
                </a:solidFill>
              </a:rPr>
              <a:t> and </a:t>
            </a:r>
            <a:r>
              <a:rPr lang="en-US" dirty="0">
                <a:solidFill>
                  <a:srgbClr val="FF0000"/>
                </a:solidFill>
              </a:rPr>
              <a:t>75% </a:t>
            </a:r>
            <a:r>
              <a:rPr lang="en-US" dirty="0">
                <a:solidFill>
                  <a:schemeClr val="tx1"/>
                </a:solidFill>
              </a:rPr>
              <a:t>less in this two U.S. networks, respectively.</a:t>
            </a:r>
          </a:p>
        </p:txBody>
      </p:sp>
      <p:pic>
        <p:nvPicPr>
          <p:cNvPr id="6" name="Picture 5">
            <a:extLst>
              <a:ext uri="{FF2B5EF4-FFF2-40B4-BE49-F238E27FC236}">
                <a16:creationId xmlns:a16="http://schemas.microsoft.com/office/drawing/2014/main" id="{9026E522-3A75-4A3B-846A-DE6D74D6A92C}"/>
              </a:ext>
            </a:extLst>
          </p:cNvPr>
          <p:cNvPicPr>
            <a:picLocks noChangeAspect="1"/>
          </p:cNvPicPr>
          <p:nvPr/>
        </p:nvPicPr>
        <p:blipFill>
          <a:blip r:embed="rId3"/>
          <a:stretch>
            <a:fillRect/>
          </a:stretch>
        </p:blipFill>
        <p:spPr>
          <a:xfrm>
            <a:off x="2971800" y="2209800"/>
            <a:ext cx="6076950" cy="2257425"/>
          </a:xfrm>
          <a:prstGeom prst="rect">
            <a:avLst/>
          </a:prstGeom>
        </p:spPr>
      </p:pic>
      <p:sp>
        <p:nvSpPr>
          <p:cNvPr id="4" name="Rectangle: Rounded Corners 3">
            <a:extLst>
              <a:ext uri="{FF2B5EF4-FFF2-40B4-BE49-F238E27FC236}">
                <a16:creationId xmlns:a16="http://schemas.microsoft.com/office/drawing/2014/main" id="{49F858CE-6C27-4F40-9A3E-C9F5B9D70DD0}"/>
              </a:ext>
            </a:extLst>
          </p:cNvPr>
          <p:cNvSpPr/>
          <p:nvPr/>
        </p:nvSpPr>
        <p:spPr bwMode="auto">
          <a:xfrm>
            <a:off x="4800600" y="3124200"/>
            <a:ext cx="1295400" cy="45720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33400" marR="0" indent="-5334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289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0F5D-F4F0-4AB8-AFDB-B52AD1701C6B}"/>
              </a:ext>
            </a:extLst>
          </p:cNvPr>
          <p:cNvSpPr>
            <a:spLocks noGrp="1"/>
          </p:cNvSpPr>
          <p:nvPr>
            <p:ph type="title"/>
          </p:nvPr>
        </p:nvSpPr>
        <p:spPr/>
        <p:txBody>
          <a:bodyPr/>
          <a:lstStyle/>
          <a:p>
            <a:r>
              <a:rPr lang="en-US" dirty="0"/>
              <a:t>Attack 4: IoT Overcharging</a:t>
            </a:r>
          </a:p>
        </p:txBody>
      </p:sp>
      <p:sp>
        <p:nvSpPr>
          <p:cNvPr id="3" name="Content Placeholder 2">
            <a:extLst>
              <a:ext uri="{FF2B5EF4-FFF2-40B4-BE49-F238E27FC236}">
                <a16:creationId xmlns:a16="http://schemas.microsoft.com/office/drawing/2014/main" id="{E8A2AA4C-C5F9-4F24-A7EE-66A817D3BD61}"/>
              </a:ext>
            </a:extLst>
          </p:cNvPr>
          <p:cNvSpPr>
            <a:spLocks noGrp="1"/>
          </p:cNvSpPr>
          <p:nvPr>
            <p:ph idx="1"/>
          </p:nvPr>
        </p:nvSpPr>
        <p:spPr/>
        <p:txBody>
          <a:bodyPr/>
          <a:lstStyle/>
          <a:p>
            <a:r>
              <a:rPr lang="en-US" dirty="0"/>
              <a:t>An attack that empowers the adversary to remotely cause a mobile victim to be overcharged using V5. (</a:t>
            </a:r>
            <a:r>
              <a:rPr lang="en-US" dirty="0">
                <a:solidFill>
                  <a:srgbClr val="FF0000"/>
                </a:solidFill>
              </a:rPr>
              <a:t>Users are the victims</a:t>
            </a:r>
            <a:r>
              <a:rPr lang="en-US" dirty="0"/>
              <a:t>)</a:t>
            </a:r>
          </a:p>
          <a:p>
            <a:endParaRPr lang="en-US" dirty="0"/>
          </a:p>
          <a:p>
            <a:r>
              <a:rPr lang="en-US" dirty="0"/>
              <a:t>In this attack, the adversary sends a large number of VoLTE call signaling spams to the victim’s smartwatch.</a:t>
            </a:r>
          </a:p>
          <a:p>
            <a:r>
              <a:rPr lang="en-US" dirty="0"/>
              <a:t>The victim is unaware of the attack since the adversary never causes the victim’s smartwatch to ring.</a:t>
            </a:r>
          </a:p>
          <a:p>
            <a:endParaRPr lang="en-US" dirty="0"/>
          </a:p>
          <a:p>
            <a:endParaRPr lang="en-US" dirty="0"/>
          </a:p>
        </p:txBody>
      </p:sp>
    </p:spTree>
    <p:extLst>
      <p:ext uri="{BB962C8B-B14F-4D97-AF65-F5344CB8AC3E}">
        <p14:creationId xmlns:p14="http://schemas.microsoft.com/office/powerpoint/2010/main" val="27368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0F5D-F4F0-4AB8-AFDB-B52AD1701C6B}"/>
              </a:ext>
            </a:extLst>
          </p:cNvPr>
          <p:cNvSpPr>
            <a:spLocks noGrp="1"/>
          </p:cNvSpPr>
          <p:nvPr>
            <p:ph type="title"/>
          </p:nvPr>
        </p:nvSpPr>
        <p:spPr/>
        <p:txBody>
          <a:bodyPr/>
          <a:lstStyle/>
          <a:p>
            <a:r>
              <a:rPr lang="en-US" dirty="0"/>
              <a:t>Attack 4: IoT Overcharging</a:t>
            </a:r>
          </a:p>
        </p:txBody>
      </p:sp>
      <p:sp>
        <p:nvSpPr>
          <p:cNvPr id="3" name="Content Placeholder 2">
            <a:extLst>
              <a:ext uri="{FF2B5EF4-FFF2-40B4-BE49-F238E27FC236}">
                <a16:creationId xmlns:a16="http://schemas.microsoft.com/office/drawing/2014/main" id="{E8A2AA4C-C5F9-4F24-A7EE-66A817D3BD61}"/>
              </a:ext>
            </a:extLst>
          </p:cNvPr>
          <p:cNvSpPr>
            <a:spLocks noGrp="1"/>
          </p:cNvSpPr>
          <p:nvPr>
            <p:ph idx="1"/>
          </p:nvPr>
        </p:nvSpPr>
        <p:spPr>
          <a:xfrm>
            <a:off x="1066800" y="990601"/>
            <a:ext cx="9341141" cy="5257799"/>
          </a:xfrm>
        </p:spPr>
        <p:txBody>
          <a:bodyPr/>
          <a:lstStyle/>
          <a:p>
            <a:r>
              <a:rPr lang="en-US" dirty="0"/>
              <a:t>The figure shows a simplified VoLTE call flow.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the call flow is intercepted before the callee receives ‘SIP Update’ message, the callee side won’t ring.</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759E493-F4DA-48A5-9C30-02328CA1096E}"/>
              </a:ext>
            </a:extLst>
          </p:cNvPr>
          <p:cNvPicPr>
            <a:picLocks noChangeAspect="1"/>
          </p:cNvPicPr>
          <p:nvPr/>
        </p:nvPicPr>
        <p:blipFill>
          <a:blip r:embed="rId3"/>
          <a:stretch>
            <a:fillRect/>
          </a:stretch>
        </p:blipFill>
        <p:spPr>
          <a:xfrm>
            <a:off x="2895600" y="1600200"/>
            <a:ext cx="5867400" cy="2867025"/>
          </a:xfrm>
          <a:prstGeom prst="rect">
            <a:avLst/>
          </a:prstGeom>
        </p:spPr>
      </p:pic>
    </p:spTree>
    <p:extLst>
      <p:ext uri="{BB962C8B-B14F-4D97-AF65-F5344CB8AC3E}">
        <p14:creationId xmlns:p14="http://schemas.microsoft.com/office/powerpoint/2010/main" val="3509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1000"/>
                                        <p:tgtEl>
                                          <p:spTgt spid="3">
                                            <p:txEl>
                                              <p:pRg st="9" end="9"/>
                                            </p:txEl>
                                          </p:spTgt>
                                        </p:tgtEl>
                                      </p:cBhvr>
                                    </p:animEffect>
                                    <p:anim calcmode="lin" valueType="num">
                                      <p:cBhvr>
                                        <p:cTn id="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0F5D-F4F0-4AB8-AFDB-B52AD1701C6B}"/>
              </a:ext>
            </a:extLst>
          </p:cNvPr>
          <p:cNvSpPr>
            <a:spLocks noGrp="1"/>
          </p:cNvSpPr>
          <p:nvPr>
            <p:ph type="title"/>
          </p:nvPr>
        </p:nvSpPr>
        <p:spPr/>
        <p:txBody>
          <a:bodyPr/>
          <a:lstStyle/>
          <a:p>
            <a:r>
              <a:rPr lang="en-US" dirty="0"/>
              <a:t>Attack 4: IoT Overcharging</a:t>
            </a:r>
          </a:p>
        </p:txBody>
      </p:sp>
      <p:sp>
        <p:nvSpPr>
          <p:cNvPr id="3" name="Content Placeholder 2">
            <a:extLst>
              <a:ext uri="{FF2B5EF4-FFF2-40B4-BE49-F238E27FC236}">
                <a16:creationId xmlns:a16="http://schemas.microsoft.com/office/drawing/2014/main" id="{E8A2AA4C-C5F9-4F24-A7EE-66A817D3BD61}"/>
              </a:ext>
            </a:extLst>
          </p:cNvPr>
          <p:cNvSpPr>
            <a:spLocks noGrp="1"/>
          </p:cNvSpPr>
          <p:nvPr>
            <p:ph idx="1"/>
          </p:nvPr>
        </p:nvSpPr>
        <p:spPr/>
        <p:txBody>
          <a:bodyPr/>
          <a:lstStyle/>
          <a:p>
            <a:r>
              <a:rPr lang="en-US" dirty="0"/>
              <a:t>We place 100 VoLTE calls from our smartphone to our test victim smartwatch and records the data usage.</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The attack causes the recorded data volume to increase by 681 KB. </a:t>
            </a:r>
          </a:p>
          <a:p>
            <a:r>
              <a:rPr lang="en-US" dirty="0"/>
              <a:t>Only 3.24 seconds are averagely required by each VoLTE call attempt.</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EDF5ECA1-D12B-480E-BC9A-0C626215C202}"/>
              </a:ext>
            </a:extLst>
          </p:cNvPr>
          <p:cNvPicPr>
            <a:picLocks noChangeAspect="1"/>
          </p:cNvPicPr>
          <p:nvPr/>
        </p:nvPicPr>
        <p:blipFill>
          <a:blip r:embed="rId3"/>
          <a:stretch>
            <a:fillRect/>
          </a:stretch>
        </p:blipFill>
        <p:spPr>
          <a:xfrm>
            <a:off x="1558119" y="2224087"/>
            <a:ext cx="4334702" cy="2409826"/>
          </a:xfrm>
          <a:prstGeom prst="rect">
            <a:avLst/>
          </a:prstGeom>
        </p:spPr>
      </p:pic>
      <p:pic>
        <p:nvPicPr>
          <p:cNvPr id="11" name="Picture 10">
            <a:extLst>
              <a:ext uri="{FF2B5EF4-FFF2-40B4-BE49-F238E27FC236}">
                <a16:creationId xmlns:a16="http://schemas.microsoft.com/office/drawing/2014/main" id="{BC6BEFE1-9C27-43D5-8013-8212350F7030}"/>
              </a:ext>
            </a:extLst>
          </p:cNvPr>
          <p:cNvPicPr>
            <a:picLocks noChangeAspect="1"/>
          </p:cNvPicPr>
          <p:nvPr/>
        </p:nvPicPr>
        <p:blipFill>
          <a:blip r:embed="rId4"/>
          <a:stretch>
            <a:fillRect/>
          </a:stretch>
        </p:blipFill>
        <p:spPr>
          <a:xfrm>
            <a:off x="6117357" y="2232048"/>
            <a:ext cx="4224634" cy="2409826"/>
          </a:xfrm>
          <a:prstGeom prst="rect">
            <a:avLst/>
          </a:prstGeom>
        </p:spPr>
      </p:pic>
    </p:spTree>
    <p:extLst>
      <p:ext uri="{BB962C8B-B14F-4D97-AF65-F5344CB8AC3E}">
        <p14:creationId xmlns:p14="http://schemas.microsoft.com/office/powerpoint/2010/main" val="10019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anim calcmode="lin" valueType="num">
                                      <p:cBhvr>
                                        <p:cTn id="2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1000"/>
                                        <p:tgtEl>
                                          <p:spTgt spid="3">
                                            <p:txEl>
                                              <p:pRg st="10" end="10"/>
                                            </p:txEl>
                                          </p:spTgt>
                                        </p:tgtEl>
                                      </p:cBhvr>
                                    </p:animEffect>
                                    <p:anim calcmode="lin" valueType="num">
                                      <p:cBhvr>
                                        <p:cTn id="2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I</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solidFill>
                  <a:schemeClr val="bg1">
                    <a:lumMod val="85000"/>
                  </a:schemeClr>
                </a:solidFill>
              </a:rPr>
              <a:t>Vulnerabilities</a:t>
            </a:r>
          </a:p>
          <a:p>
            <a:r>
              <a:rPr lang="en-US" dirty="0">
                <a:solidFill>
                  <a:schemeClr val="bg1">
                    <a:lumMod val="85000"/>
                  </a:schemeClr>
                </a:solidFill>
              </a:rPr>
              <a:t>Proof-of-concept Attacks</a:t>
            </a:r>
          </a:p>
          <a:p>
            <a:r>
              <a:rPr lang="en-US" dirty="0">
                <a:solidFill>
                  <a:schemeClr val="tx1"/>
                </a:solidFill>
              </a:rPr>
              <a:t>Solution</a:t>
            </a:r>
          </a:p>
          <a:p>
            <a:endParaRPr lang="en-US" dirty="0"/>
          </a:p>
        </p:txBody>
      </p:sp>
    </p:spTree>
    <p:extLst>
      <p:ext uri="{BB962C8B-B14F-4D97-AF65-F5344CB8AC3E}">
        <p14:creationId xmlns:p14="http://schemas.microsoft.com/office/powerpoint/2010/main" val="2883054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3736-F743-49E2-9E53-DF34CB547885}"/>
              </a:ext>
            </a:extLst>
          </p:cNvPr>
          <p:cNvSpPr>
            <a:spLocks noGrp="1"/>
          </p:cNvSpPr>
          <p:nvPr>
            <p:ph type="title"/>
          </p:nvPr>
        </p:nvSpPr>
        <p:spPr/>
        <p:txBody>
          <a:bodyPr/>
          <a:lstStyle/>
          <a:p>
            <a:r>
              <a:rPr lang="en-US" sz="3600" dirty="0"/>
              <a:t>Why is it hard to secure Cellular IoT service charging?</a:t>
            </a:r>
          </a:p>
        </p:txBody>
      </p:sp>
      <p:sp>
        <p:nvSpPr>
          <p:cNvPr id="3" name="Content Placeholder 2">
            <a:extLst>
              <a:ext uri="{FF2B5EF4-FFF2-40B4-BE49-F238E27FC236}">
                <a16:creationId xmlns:a16="http://schemas.microsoft.com/office/drawing/2014/main" id="{332D02D6-EF50-49F6-BFE2-88E257C85961}"/>
              </a:ext>
            </a:extLst>
          </p:cNvPr>
          <p:cNvSpPr>
            <a:spLocks noGrp="1"/>
          </p:cNvSpPr>
          <p:nvPr>
            <p:ph idx="1"/>
          </p:nvPr>
        </p:nvSpPr>
        <p:spPr>
          <a:xfrm>
            <a:off x="685800" y="1066800"/>
            <a:ext cx="10591800" cy="5257800"/>
          </a:xfrm>
        </p:spPr>
        <p:txBody>
          <a:bodyPr/>
          <a:lstStyle/>
          <a:p>
            <a:r>
              <a:rPr lang="en-US" sz="2800" dirty="0">
                <a:solidFill>
                  <a:srgbClr val="FF0000"/>
                </a:solidFill>
              </a:rPr>
              <a:t>Identifying devices is challenging!</a:t>
            </a:r>
          </a:p>
          <a:p>
            <a:pPr lvl="1"/>
            <a:r>
              <a:rPr lang="en-US" sz="2400" dirty="0">
                <a:solidFill>
                  <a:schemeClr val="tx1"/>
                </a:solidFill>
              </a:rPr>
              <a:t>Profiling-based device identification.</a:t>
            </a:r>
          </a:p>
          <a:p>
            <a:pPr lvl="2"/>
            <a:r>
              <a:rPr lang="en-US" sz="2000" dirty="0">
                <a:solidFill>
                  <a:schemeClr val="tx1"/>
                </a:solidFill>
              </a:rPr>
              <a:t>Limited data?</a:t>
            </a:r>
          </a:p>
          <a:p>
            <a:pPr lvl="1"/>
            <a:r>
              <a:rPr lang="en-US" sz="2400" dirty="0">
                <a:solidFill>
                  <a:schemeClr val="tx1"/>
                </a:solidFill>
              </a:rPr>
              <a:t>Hardware-based device identification.</a:t>
            </a:r>
          </a:p>
          <a:p>
            <a:pPr lvl="2"/>
            <a:r>
              <a:rPr lang="en-US" sz="2200" dirty="0">
                <a:solidFill>
                  <a:schemeClr val="tx1"/>
                </a:solidFill>
              </a:rPr>
              <a:t>ARM </a:t>
            </a:r>
            <a:r>
              <a:rPr lang="en-US" sz="2200" dirty="0" err="1">
                <a:solidFill>
                  <a:schemeClr val="tx1"/>
                </a:solidFill>
              </a:rPr>
              <a:t>TrustZone</a:t>
            </a:r>
            <a:endParaRPr lang="en-US" sz="2200" dirty="0">
              <a:solidFill>
                <a:schemeClr val="tx1"/>
              </a:solidFill>
            </a:endParaRPr>
          </a:p>
          <a:p>
            <a:pPr lvl="1"/>
            <a:r>
              <a:rPr lang="en-US" sz="2400" dirty="0">
                <a:solidFill>
                  <a:schemeClr val="tx1"/>
                </a:solidFill>
              </a:rPr>
              <a:t>RF fingerprint-based device identification.</a:t>
            </a:r>
          </a:p>
          <a:p>
            <a:pPr lvl="2"/>
            <a:endParaRPr lang="en-US" sz="2200" dirty="0">
              <a:solidFill>
                <a:schemeClr val="tx1"/>
              </a:solidFill>
            </a:endParaRPr>
          </a:p>
          <a:p>
            <a:pPr lvl="2"/>
            <a:endParaRPr lang="en-US" sz="2200" dirty="0">
              <a:solidFill>
                <a:schemeClr val="tx1"/>
              </a:solidFill>
            </a:endParaRPr>
          </a:p>
          <a:p>
            <a:pPr lvl="2"/>
            <a:endParaRPr lang="en-US" sz="2200" dirty="0">
              <a:solidFill>
                <a:schemeClr val="tx1"/>
              </a:solidFill>
            </a:endParaRPr>
          </a:p>
          <a:p>
            <a:pPr marL="914400" lvl="2" indent="0">
              <a:buNone/>
            </a:pPr>
            <a:endParaRPr lang="en-US" sz="2200" dirty="0">
              <a:solidFill>
                <a:schemeClr val="tx1"/>
              </a:solidFill>
            </a:endParaRPr>
          </a:p>
        </p:txBody>
      </p:sp>
      <p:pic>
        <p:nvPicPr>
          <p:cNvPr id="7" name="Picture 6">
            <a:extLst>
              <a:ext uri="{FF2B5EF4-FFF2-40B4-BE49-F238E27FC236}">
                <a16:creationId xmlns:a16="http://schemas.microsoft.com/office/drawing/2014/main" id="{8DF9A5F7-6965-416E-B960-43ADA9ADB5C0}"/>
              </a:ext>
            </a:extLst>
          </p:cNvPr>
          <p:cNvPicPr>
            <a:picLocks noChangeAspect="1"/>
          </p:cNvPicPr>
          <p:nvPr/>
        </p:nvPicPr>
        <p:blipFill>
          <a:blip r:embed="rId3"/>
          <a:stretch>
            <a:fillRect/>
          </a:stretch>
        </p:blipFill>
        <p:spPr>
          <a:xfrm>
            <a:off x="2286000" y="3639128"/>
            <a:ext cx="6565638" cy="1624626"/>
          </a:xfrm>
          <a:prstGeom prst="rect">
            <a:avLst/>
          </a:prstGeom>
        </p:spPr>
      </p:pic>
      <p:pic>
        <p:nvPicPr>
          <p:cNvPr id="9" name="Picture 8">
            <a:extLst>
              <a:ext uri="{FF2B5EF4-FFF2-40B4-BE49-F238E27FC236}">
                <a16:creationId xmlns:a16="http://schemas.microsoft.com/office/drawing/2014/main" id="{77755066-69BA-422C-B2F6-BD1789A63F4A}"/>
              </a:ext>
            </a:extLst>
          </p:cNvPr>
          <p:cNvPicPr>
            <a:picLocks noChangeAspect="1"/>
          </p:cNvPicPr>
          <p:nvPr/>
        </p:nvPicPr>
        <p:blipFill>
          <a:blip r:embed="rId4"/>
          <a:stretch>
            <a:fillRect/>
          </a:stretch>
        </p:blipFill>
        <p:spPr>
          <a:xfrm>
            <a:off x="2133600" y="5244784"/>
            <a:ext cx="6644640" cy="1619632"/>
          </a:xfrm>
          <a:prstGeom prst="rect">
            <a:avLst/>
          </a:prstGeom>
        </p:spPr>
      </p:pic>
    </p:spTree>
    <p:extLst>
      <p:ext uri="{BB962C8B-B14F-4D97-AF65-F5344CB8AC3E}">
        <p14:creationId xmlns:p14="http://schemas.microsoft.com/office/powerpoint/2010/main" val="36272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3736-F743-49E2-9E53-DF34CB547885}"/>
              </a:ext>
            </a:extLst>
          </p:cNvPr>
          <p:cNvSpPr>
            <a:spLocks noGrp="1"/>
          </p:cNvSpPr>
          <p:nvPr>
            <p:ph type="title"/>
          </p:nvPr>
        </p:nvSpPr>
        <p:spPr/>
        <p:txBody>
          <a:bodyPr/>
          <a:lstStyle/>
          <a:p>
            <a:r>
              <a:rPr lang="en-US" sz="3600" dirty="0"/>
              <a:t>Why is it hard to secure Cellular IoT service charging?</a:t>
            </a:r>
          </a:p>
        </p:txBody>
      </p:sp>
      <p:sp>
        <p:nvSpPr>
          <p:cNvPr id="3" name="Content Placeholder 2">
            <a:extLst>
              <a:ext uri="{FF2B5EF4-FFF2-40B4-BE49-F238E27FC236}">
                <a16:creationId xmlns:a16="http://schemas.microsoft.com/office/drawing/2014/main" id="{332D02D6-EF50-49F6-BFE2-88E257C85961}"/>
              </a:ext>
            </a:extLst>
          </p:cNvPr>
          <p:cNvSpPr>
            <a:spLocks noGrp="1"/>
          </p:cNvSpPr>
          <p:nvPr>
            <p:ph idx="1"/>
          </p:nvPr>
        </p:nvSpPr>
        <p:spPr>
          <a:xfrm>
            <a:off x="685800" y="1066800"/>
            <a:ext cx="10591800" cy="5257800"/>
          </a:xfrm>
        </p:spPr>
        <p:txBody>
          <a:bodyPr/>
          <a:lstStyle/>
          <a:p>
            <a:r>
              <a:rPr lang="en-US" sz="2800" dirty="0">
                <a:solidFill>
                  <a:srgbClr val="FF0000"/>
                </a:solidFill>
              </a:rPr>
              <a:t>Identifying use scenarios is challenging! </a:t>
            </a:r>
          </a:p>
          <a:p>
            <a:pPr lvl="1"/>
            <a:r>
              <a:rPr lang="en-US" sz="2400" dirty="0">
                <a:solidFill>
                  <a:schemeClr val="tx1"/>
                </a:solidFill>
              </a:rPr>
              <a:t>Cell-level mobility based identification:</a:t>
            </a:r>
          </a:p>
          <a:p>
            <a:pPr lvl="2"/>
            <a:r>
              <a:rPr lang="en-US" sz="2400" dirty="0">
                <a:solidFill>
                  <a:schemeClr val="tx1"/>
                </a:solidFill>
              </a:rPr>
              <a:t>Car-connected hotspots</a:t>
            </a:r>
          </a:p>
          <a:p>
            <a:pPr lvl="3"/>
            <a:r>
              <a:rPr lang="en-US" sz="2400" dirty="0">
                <a:solidFill>
                  <a:schemeClr val="tx1"/>
                </a:solidFill>
              </a:rPr>
              <a:t>Stay with in a cell: </a:t>
            </a:r>
          </a:p>
          <a:p>
            <a:pPr lvl="4"/>
            <a:r>
              <a:rPr lang="en-US" sz="2400" dirty="0">
                <a:solidFill>
                  <a:schemeClr val="tx1"/>
                </a:solidFill>
              </a:rPr>
              <a:t>Abnormal use or traffic jam or even just stop moving?  </a:t>
            </a:r>
          </a:p>
          <a:p>
            <a:pPr lvl="1"/>
            <a:endParaRPr lang="en-US" sz="2400" dirty="0"/>
          </a:p>
        </p:txBody>
      </p:sp>
    </p:spTree>
    <p:extLst>
      <p:ext uri="{BB962C8B-B14F-4D97-AF65-F5344CB8AC3E}">
        <p14:creationId xmlns:p14="http://schemas.microsoft.com/office/powerpoint/2010/main" val="29571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0F5D-F4F0-4AB8-AFDB-B52AD1701C6B}"/>
              </a:ext>
            </a:extLst>
          </p:cNvPr>
          <p:cNvSpPr>
            <a:spLocks noGrp="1"/>
          </p:cNvSpPr>
          <p:nvPr>
            <p:ph type="title"/>
          </p:nvPr>
        </p:nvSpPr>
        <p:spPr>
          <a:xfrm>
            <a:off x="878419" y="69663"/>
            <a:ext cx="11156948" cy="787400"/>
          </a:xfrm>
        </p:spPr>
        <p:txBody>
          <a:bodyPr/>
          <a:lstStyle/>
          <a:p>
            <a:r>
              <a:rPr lang="en-US" dirty="0"/>
              <a:t>#1: Charge-aware Service Access Control</a:t>
            </a:r>
          </a:p>
        </p:txBody>
      </p:sp>
      <p:sp>
        <p:nvSpPr>
          <p:cNvPr id="3" name="Content Placeholder 2">
            <a:extLst>
              <a:ext uri="{FF2B5EF4-FFF2-40B4-BE49-F238E27FC236}">
                <a16:creationId xmlns:a16="http://schemas.microsoft.com/office/drawing/2014/main" id="{E8A2AA4C-C5F9-4F24-A7EE-66A817D3BD61}"/>
              </a:ext>
            </a:extLst>
          </p:cNvPr>
          <p:cNvSpPr>
            <a:spLocks noGrp="1"/>
          </p:cNvSpPr>
          <p:nvPr>
            <p:ph idx="1"/>
          </p:nvPr>
        </p:nvSpPr>
        <p:spPr/>
        <p:txBody>
          <a:bodyPr/>
          <a:lstStyle/>
          <a:p>
            <a:pPr marL="6351" indent="0">
              <a:buNone/>
            </a:pPr>
            <a:endParaRPr lang="en-US" sz="2333" dirty="0">
              <a:solidFill>
                <a:schemeClr val="tx1"/>
              </a:solidFill>
            </a:endParaRPr>
          </a:p>
          <a:p>
            <a:r>
              <a:rPr lang="en-US" sz="2333" dirty="0">
                <a:solidFill>
                  <a:schemeClr val="tx1"/>
                </a:solidFill>
              </a:rPr>
              <a:t>Cheaper services are assigned to</a:t>
            </a:r>
            <a:r>
              <a:rPr lang="en-US" sz="2333" dirty="0">
                <a:solidFill>
                  <a:srgbClr val="2774AE"/>
                </a:solidFill>
              </a:rPr>
              <a:t> lower priority levels (higher value)</a:t>
            </a:r>
            <a:r>
              <a:rPr lang="en-US" sz="2333" dirty="0">
                <a:solidFill>
                  <a:schemeClr val="tx1"/>
                </a:solidFill>
              </a:rPr>
              <a:t>.</a:t>
            </a:r>
          </a:p>
          <a:p>
            <a:endParaRPr lang="en-US" sz="2333" dirty="0">
              <a:solidFill>
                <a:schemeClr val="tx1"/>
              </a:solidFill>
            </a:endParaRPr>
          </a:p>
          <a:p>
            <a:endParaRPr lang="en-US" sz="2333" dirty="0">
              <a:solidFill>
                <a:schemeClr val="tx1"/>
              </a:solidFill>
            </a:endParaRPr>
          </a:p>
          <a:p>
            <a:endParaRPr lang="en-US" sz="2333" dirty="0">
              <a:solidFill>
                <a:schemeClr val="tx1"/>
              </a:solidFill>
            </a:endParaRPr>
          </a:p>
          <a:p>
            <a:pPr lvl="1"/>
            <a:r>
              <a:rPr lang="en-US" sz="1933" dirty="0">
                <a:solidFill>
                  <a:schemeClr val="tx1"/>
                </a:solidFill>
              </a:rPr>
              <a:t>$20 for 2GB Smartphone data plan/ $5 for 2GB smartwatch data plan</a:t>
            </a:r>
          </a:p>
          <a:p>
            <a:pPr lvl="1"/>
            <a:r>
              <a:rPr lang="en-US" sz="1933" dirty="0">
                <a:solidFill>
                  <a:schemeClr val="tx1"/>
                </a:solidFill>
              </a:rPr>
              <a:t>Their priorities are 10 – 20/20 and 10 – 5/20, respectively.</a:t>
            </a:r>
          </a:p>
          <a:p>
            <a:endParaRPr lang="en-US" sz="2333" dirty="0">
              <a:solidFill>
                <a:schemeClr val="tx1"/>
              </a:solidFill>
            </a:endParaRPr>
          </a:p>
          <a:p>
            <a:r>
              <a:rPr lang="en-US" sz="2333" dirty="0">
                <a:solidFill>
                  <a:schemeClr val="tx1"/>
                </a:solidFill>
              </a:rPr>
              <a:t>Restrict maximum uplink/downlink transmission rates</a:t>
            </a:r>
            <a:endParaRPr lang="en-US" sz="2533" dirty="0">
              <a:solidFill>
                <a:schemeClr val="tx1"/>
              </a:solidFill>
            </a:endParaRPr>
          </a:p>
          <a:p>
            <a:pPr lvl="1"/>
            <a:endParaRPr lang="en-US" sz="1800" dirty="0"/>
          </a:p>
        </p:txBody>
      </p:sp>
      <p:pic>
        <p:nvPicPr>
          <p:cNvPr id="5" name="Picture 4">
            <a:extLst>
              <a:ext uri="{FF2B5EF4-FFF2-40B4-BE49-F238E27FC236}">
                <a16:creationId xmlns:a16="http://schemas.microsoft.com/office/drawing/2014/main" id="{DB3D8F3D-105A-4799-B1CD-6B41DC219C19}"/>
              </a:ext>
            </a:extLst>
          </p:cNvPr>
          <p:cNvPicPr>
            <a:picLocks noChangeAspect="1"/>
          </p:cNvPicPr>
          <p:nvPr/>
        </p:nvPicPr>
        <p:blipFill>
          <a:blip r:embed="rId3"/>
          <a:stretch>
            <a:fillRect/>
          </a:stretch>
        </p:blipFill>
        <p:spPr>
          <a:xfrm>
            <a:off x="3519487" y="1981693"/>
            <a:ext cx="3495675" cy="628651"/>
          </a:xfrm>
          <a:prstGeom prst="rect">
            <a:avLst/>
          </a:prstGeom>
        </p:spPr>
      </p:pic>
      <p:pic>
        <p:nvPicPr>
          <p:cNvPr id="7" name="Picture 6">
            <a:extLst>
              <a:ext uri="{FF2B5EF4-FFF2-40B4-BE49-F238E27FC236}">
                <a16:creationId xmlns:a16="http://schemas.microsoft.com/office/drawing/2014/main" id="{4914C66D-5039-4ABE-AC26-63696675D199}"/>
              </a:ext>
            </a:extLst>
          </p:cNvPr>
          <p:cNvPicPr>
            <a:picLocks noChangeAspect="1"/>
          </p:cNvPicPr>
          <p:nvPr/>
        </p:nvPicPr>
        <p:blipFill>
          <a:blip r:embed="rId4"/>
          <a:stretch>
            <a:fillRect/>
          </a:stretch>
        </p:blipFill>
        <p:spPr>
          <a:xfrm>
            <a:off x="2438400" y="4668427"/>
            <a:ext cx="5810251" cy="609600"/>
          </a:xfrm>
          <a:prstGeom prst="rect">
            <a:avLst/>
          </a:prstGeom>
        </p:spPr>
      </p:pic>
    </p:spTree>
    <p:extLst>
      <p:ext uri="{BB962C8B-B14F-4D97-AF65-F5344CB8AC3E}">
        <p14:creationId xmlns:p14="http://schemas.microsoft.com/office/powerpoint/2010/main" val="3832154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2499-B9AA-49EA-94D3-50F5BEDF4B3E}"/>
              </a:ext>
            </a:extLst>
          </p:cNvPr>
          <p:cNvSpPr>
            <a:spLocks noGrp="1"/>
          </p:cNvSpPr>
          <p:nvPr>
            <p:ph type="title"/>
          </p:nvPr>
        </p:nvSpPr>
        <p:spPr>
          <a:xfrm>
            <a:off x="878419" y="69663"/>
            <a:ext cx="11313581" cy="787400"/>
          </a:xfrm>
        </p:spPr>
        <p:txBody>
          <a:bodyPr/>
          <a:lstStyle/>
          <a:p>
            <a:r>
              <a:rPr lang="en-US" dirty="0"/>
              <a:t>#1: Charge-aware Service Access Control</a:t>
            </a:r>
          </a:p>
        </p:txBody>
      </p:sp>
      <p:sp>
        <p:nvSpPr>
          <p:cNvPr id="3" name="Content Placeholder 2">
            <a:extLst>
              <a:ext uri="{FF2B5EF4-FFF2-40B4-BE49-F238E27FC236}">
                <a16:creationId xmlns:a16="http://schemas.microsoft.com/office/drawing/2014/main" id="{A8A01A39-1DCF-4FAC-8ECE-96A6FFFAF09A}"/>
              </a:ext>
            </a:extLst>
          </p:cNvPr>
          <p:cNvSpPr>
            <a:spLocks noGrp="1"/>
          </p:cNvSpPr>
          <p:nvPr>
            <p:ph idx="1"/>
          </p:nvPr>
        </p:nvSpPr>
        <p:spPr>
          <a:xfrm>
            <a:off x="485937" y="1352810"/>
            <a:ext cx="6520288" cy="1279919"/>
          </a:xfrm>
        </p:spPr>
        <p:txBody>
          <a:bodyPr/>
          <a:lstStyle/>
          <a:p>
            <a:pPr marL="0" indent="0">
              <a:buNone/>
            </a:pPr>
            <a:r>
              <a:rPr lang="en-US" altLang="zh-CN" sz="1600" dirty="0">
                <a:solidFill>
                  <a:schemeClr val="tx1"/>
                </a:solidFill>
              </a:rPr>
              <a:t>Solution Setting:</a:t>
            </a:r>
            <a:endParaRPr lang="en-US" sz="1600" dirty="0">
              <a:solidFill>
                <a:schemeClr val="tx1"/>
              </a:solidFill>
            </a:endParaRPr>
          </a:p>
          <a:p>
            <a:pPr>
              <a:lnSpc>
                <a:spcPct val="100000"/>
              </a:lnSpc>
            </a:pPr>
            <a:r>
              <a:rPr lang="en-US" sz="1600" dirty="0">
                <a:solidFill>
                  <a:schemeClr val="tx1"/>
                </a:solidFill>
              </a:rPr>
              <a:t>The solution is built on the OAI platform.</a:t>
            </a:r>
          </a:p>
          <a:p>
            <a:pPr>
              <a:lnSpc>
                <a:spcPct val="100000"/>
              </a:lnSpc>
            </a:pPr>
            <a:r>
              <a:rPr lang="en-US" sz="1600" dirty="0">
                <a:solidFill>
                  <a:schemeClr val="tx1"/>
                </a:solidFill>
              </a:rPr>
              <a:t>We configure the priority value for each SIM based on the SIM category. Each priority level has limited max DL/UL speed. </a:t>
            </a:r>
          </a:p>
          <a:p>
            <a:pPr>
              <a:lnSpc>
                <a:spcPct val="100000"/>
              </a:lnSpc>
            </a:pPr>
            <a:r>
              <a:rPr lang="en-US" sz="1600" dirty="0">
                <a:solidFill>
                  <a:schemeClr val="tx1"/>
                </a:solidFill>
              </a:rPr>
              <a:t>There are two experiments. </a:t>
            </a:r>
            <a:r>
              <a:rPr lang="en-US" altLang="zh-CN" sz="1600" dirty="0">
                <a:solidFill>
                  <a:schemeClr val="tx1"/>
                </a:solidFill>
              </a:rPr>
              <a:t>(1) Test the DL/UL speed of different SIMs with different profiles on a single device. (2) Test the DL/UL speed of two SIMs with different profiles on two connected device.</a:t>
            </a:r>
            <a:endParaRPr lang="en-US" sz="1600" dirty="0">
              <a:solidFill>
                <a:schemeClr val="tx1"/>
              </a:solidFill>
            </a:endParaRPr>
          </a:p>
        </p:txBody>
      </p:sp>
      <p:pic>
        <p:nvPicPr>
          <p:cNvPr id="6" name="Picture 5">
            <a:extLst>
              <a:ext uri="{FF2B5EF4-FFF2-40B4-BE49-F238E27FC236}">
                <a16:creationId xmlns:a16="http://schemas.microsoft.com/office/drawing/2014/main" id="{06675E1C-1668-470B-9D78-592E6349A96D}"/>
              </a:ext>
            </a:extLst>
          </p:cNvPr>
          <p:cNvPicPr>
            <a:picLocks noChangeAspect="1"/>
          </p:cNvPicPr>
          <p:nvPr/>
        </p:nvPicPr>
        <p:blipFill>
          <a:blip r:embed="rId3"/>
          <a:stretch>
            <a:fillRect/>
          </a:stretch>
        </p:blipFill>
        <p:spPr>
          <a:xfrm>
            <a:off x="685800" y="4104791"/>
            <a:ext cx="5244229" cy="1463667"/>
          </a:xfrm>
          <a:prstGeom prst="rect">
            <a:avLst/>
          </a:prstGeom>
        </p:spPr>
      </p:pic>
      <p:pic>
        <p:nvPicPr>
          <p:cNvPr id="8" name="Picture 7">
            <a:extLst>
              <a:ext uri="{FF2B5EF4-FFF2-40B4-BE49-F238E27FC236}">
                <a16:creationId xmlns:a16="http://schemas.microsoft.com/office/drawing/2014/main" id="{EDA73521-EE30-4E32-8133-D1296D3CB180}"/>
              </a:ext>
            </a:extLst>
          </p:cNvPr>
          <p:cNvPicPr>
            <a:picLocks noChangeAspect="1"/>
          </p:cNvPicPr>
          <p:nvPr/>
        </p:nvPicPr>
        <p:blipFill>
          <a:blip r:embed="rId4"/>
          <a:stretch>
            <a:fillRect/>
          </a:stretch>
        </p:blipFill>
        <p:spPr>
          <a:xfrm>
            <a:off x="7899747" y="1095710"/>
            <a:ext cx="2789131" cy="1653349"/>
          </a:xfrm>
          <a:prstGeom prst="rect">
            <a:avLst/>
          </a:prstGeom>
        </p:spPr>
      </p:pic>
      <p:pic>
        <p:nvPicPr>
          <p:cNvPr id="10" name="Picture 9">
            <a:extLst>
              <a:ext uri="{FF2B5EF4-FFF2-40B4-BE49-F238E27FC236}">
                <a16:creationId xmlns:a16="http://schemas.microsoft.com/office/drawing/2014/main" id="{30194849-5249-4518-9E92-86CBA9D199BF}"/>
              </a:ext>
            </a:extLst>
          </p:cNvPr>
          <p:cNvPicPr>
            <a:picLocks noChangeAspect="1"/>
          </p:cNvPicPr>
          <p:nvPr/>
        </p:nvPicPr>
        <p:blipFill>
          <a:blip r:embed="rId5"/>
          <a:stretch>
            <a:fillRect/>
          </a:stretch>
        </p:blipFill>
        <p:spPr>
          <a:xfrm>
            <a:off x="7857993" y="2841827"/>
            <a:ext cx="2990232" cy="1723435"/>
          </a:xfrm>
          <a:prstGeom prst="rect">
            <a:avLst/>
          </a:prstGeom>
        </p:spPr>
      </p:pic>
      <p:sp>
        <p:nvSpPr>
          <p:cNvPr id="11" name="Content Placeholder 2">
            <a:extLst>
              <a:ext uri="{FF2B5EF4-FFF2-40B4-BE49-F238E27FC236}">
                <a16:creationId xmlns:a16="http://schemas.microsoft.com/office/drawing/2014/main" id="{00D5761F-683B-458B-A1E0-BC9DD1CD668F}"/>
              </a:ext>
            </a:extLst>
          </p:cNvPr>
          <p:cNvSpPr txBox="1">
            <a:spLocks/>
          </p:cNvSpPr>
          <p:nvPr/>
        </p:nvSpPr>
        <p:spPr bwMode="auto">
          <a:xfrm>
            <a:off x="6781800" y="4681476"/>
            <a:ext cx="4848121" cy="59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marL="176213" indent="-176213" algn="l" rtl="0" eaLnBrk="0" fontAlgn="base" hangingPunct="0">
              <a:lnSpc>
                <a:spcPts val="2800"/>
              </a:lnSpc>
              <a:spcBef>
                <a:spcPct val="0"/>
              </a:spcBef>
              <a:spcAft>
                <a:spcPct val="30000"/>
              </a:spcAft>
              <a:buChar char="•"/>
              <a:defRPr sz="2400">
                <a:solidFill>
                  <a:schemeClr val="accent1"/>
                </a:solidFill>
                <a:latin typeface="Arial Rounded MT Bold" panose="020F0704030504030204" pitchFamily="34" charset="0"/>
                <a:ea typeface="+mn-ea"/>
                <a:cs typeface="Arial Rounded MT Bold" panose="020F0704030504030204" pitchFamily="34" charset="0"/>
              </a:defRPr>
            </a:lvl1pPr>
            <a:lvl2pPr marL="514350" indent="-114300" algn="l" rtl="0" eaLnBrk="0" fontAlgn="base" hangingPunct="0">
              <a:lnSpc>
                <a:spcPts val="2200"/>
              </a:lnSpc>
              <a:spcBef>
                <a:spcPct val="10000"/>
              </a:spcBef>
              <a:spcAft>
                <a:spcPct val="30000"/>
              </a:spcAft>
              <a:buSzPct val="80000"/>
              <a:buChar char="•"/>
              <a:defRPr sz="2000">
                <a:solidFill>
                  <a:schemeClr val="tx1"/>
                </a:solidFill>
                <a:latin typeface="Arial Rounded MT Bold" panose="020F0704030504030204" pitchFamily="34" charset="0"/>
                <a:ea typeface="+mn-ea"/>
                <a:cs typeface="Arial Rounded MT Bold" panose="020F0704030504030204" pitchFamily="34" charset="0"/>
              </a:defRPr>
            </a:lvl2pPr>
            <a:lvl3pPr marL="855663" indent="-117475" algn="l" rtl="0" eaLnBrk="0" fontAlgn="base" hangingPunct="0">
              <a:lnSpc>
                <a:spcPts val="2000"/>
              </a:lnSpc>
              <a:spcBef>
                <a:spcPct val="10000"/>
              </a:spcBef>
              <a:spcAft>
                <a:spcPct val="30000"/>
              </a:spcAft>
              <a:buSzPct val="80000"/>
              <a:buChar char="•"/>
              <a:defRPr>
                <a:solidFill>
                  <a:schemeClr val="accent2"/>
                </a:solidFill>
                <a:latin typeface="Arial Rounded MT Bold" panose="020F0704030504030204" pitchFamily="34" charset="0"/>
                <a:ea typeface="+mn-ea"/>
                <a:cs typeface="Arial Rounded MT Bold" panose="020F0704030504030204" pitchFamily="34" charset="0"/>
              </a:defRPr>
            </a:lvl3pPr>
            <a:lvl4pPr marL="1200150" indent="-114300" algn="l" rtl="0" eaLnBrk="0" fontAlgn="base" hangingPunct="0">
              <a:lnSpc>
                <a:spcPts val="1800"/>
              </a:lnSpc>
              <a:spcBef>
                <a:spcPct val="10000"/>
              </a:spcBef>
              <a:spcAft>
                <a:spcPct val="30000"/>
              </a:spcAft>
              <a:buSzPct val="80000"/>
              <a:buChar char="•"/>
              <a:defRPr sz="1600">
                <a:solidFill>
                  <a:schemeClr val="accent2"/>
                </a:solidFill>
                <a:latin typeface="Arial Rounded MT Bold" panose="020F0704030504030204" pitchFamily="34" charset="0"/>
                <a:ea typeface="+mn-ea"/>
                <a:cs typeface="Arial Rounded MT Bold" panose="020F0704030504030204" pitchFamily="34" charset="0"/>
              </a:defRPr>
            </a:lvl4pPr>
            <a:lvl5pPr marL="1543050" indent="-114300" algn="l" rtl="0" eaLnBrk="0" fontAlgn="base" hangingPunct="0">
              <a:lnSpc>
                <a:spcPts val="1600"/>
              </a:lnSpc>
              <a:spcBef>
                <a:spcPct val="10000"/>
              </a:spcBef>
              <a:spcAft>
                <a:spcPct val="30000"/>
              </a:spcAft>
              <a:buSzPct val="80000"/>
              <a:buChar char="•"/>
              <a:defRPr sz="1400">
                <a:solidFill>
                  <a:schemeClr val="accent2"/>
                </a:solidFill>
                <a:latin typeface="Arial Rounded MT Bold" panose="020F0704030504030204" pitchFamily="34" charset="0"/>
                <a:ea typeface="+mn-ea"/>
                <a:cs typeface="Arial Rounded MT Bold" panose="020F0704030504030204" pitchFamily="34" charset="0"/>
              </a:defRPr>
            </a:lvl5pPr>
            <a:lvl6pPr marL="2000250" indent="-114300" algn="l" rtl="0" fontAlgn="base">
              <a:lnSpc>
                <a:spcPts val="1600"/>
              </a:lnSpc>
              <a:spcBef>
                <a:spcPct val="10000"/>
              </a:spcBef>
              <a:spcAft>
                <a:spcPct val="30000"/>
              </a:spcAft>
              <a:buSzPct val="80000"/>
              <a:buChar char="•"/>
              <a:defRPr sz="1400">
                <a:solidFill>
                  <a:schemeClr val="accent2"/>
                </a:solidFill>
                <a:latin typeface="+mn-lt"/>
                <a:ea typeface="+mn-ea"/>
              </a:defRPr>
            </a:lvl6pPr>
            <a:lvl7pPr marL="2457450" indent="-114300" algn="l" rtl="0" fontAlgn="base">
              <a:lnSpc>
                <a:spcPts val="1600"/>
              </a:lnSpc>
              <a:spcBef>
                <a:spcPct val="10000"/>
              </a:spcBef>
              <a:spcAft>
                <a:spcPct val="30000"/>
              </a:spcAft>
              <a:buSzPct val="80000"/>
              <a:buChar char="•"/>
              <a:defRPr sz="1400">
                <a:solidFill>
                  <a:schemeClr val="accent2"/>
                </a:solidFill>
                <a:latin typeface="+mn-lt"/>
                <a:ea typeface="+mn-ea"/>
              </a:defRPr>
            </a:lvl7pPr>
            <a:lvl8pPr marL="2914650" indent="-114300" algn="l" rtl="0" fontAlgn="base">
              <a:lnSpc>
                <a:spcPts val="1600"/>
              </a:lnSpc>
              <a:spcBef>
                <a:spcPct val="10000"/>
              </a:spcBef>
              <a:spcAft>
                <a:spcPct val="30000"/>
              </a:spcAft>
              <a:buSzPct val="80000"/>
              <a:buChar char="•"/>
              <a:defRPr sz="1400">
                <a:solidFill>
                  <a:schemeClr val="accent2"/>
                </a:solidFill>
                <a:latin typeface="+mn-lt"/>
                <a:ea typeface="+mn-ea"/>
              </a:defRPr>
            </a:lvl8pPr>
            <a:lvl9pPr marL="3371850" indent="-114300" algn="l" rtl="0" fontAlgn="base">
              <a:lnSpc>
                <a:spcPts val="1600"/>
              </a:lnSpc>
              <a:spcBef>
                <a:spcPct val="10000"/>
              </a:spcBef>
              <a:spcAft>
                <a:spcPct val="30000"/>
              </a:spcAft>
              <a:buSzPct val="80000"/>
              <a:buChar char="•"/>
              <a:defRPr sz="1400">
                <a:solidFill>
                  <a:schemeClr val="accent2"/>
                </a:solidFill>
                <a:latin typeface="+mn-lt"/>
                <a:ea typeface="+mn-ea"/>
              </a:defRPr>
            </a:lvl9pPr>
          </a:lstStyle>
          <a:p>
            <a:pPr marL="0" indent="0">
              <a:lnSpc>
                <a:spcPct val="100000"/>
              </a:lnSpc>
              <a:buNone/>
            </a:pPr>
            <a:r>
              <a:rPr lang="en-US" sz="1600" kern="0" dirty="0">
                <a:solidFill>
                  <a:schemeClr val="tx1"/>
                </a:solidFill>
              </a:rPr>
              <a:t>The SIM with the </a:t>
            </a:r>
            <a:r>
              <a:rPr lang="en-US" sz="1600" kern="0" dirty="0">
                <a:solidFill>
                  <a:srgbClr val="2774AE"/>
                </a:solidFill>
              </a:rPr>
              <a:t>more expensive plan </a:t>
            </a:r>
            <a:r>
              <a:rPr lang="en-US" sz="1600" kern="0" dirty="0">
                <a:solidFill>
                  <a:schemeClr val="tx1"/>
                </a:solidFill>
              </a:rPr>
              <a:t>has higher priority and further has </a:t>
            </a:r>
            <a:r>
              <a:rPr lang="en-US" sz="1600" kern="0" dirty="0">
                <a:solidFill>
                  <a:srgbClr val="2774AE"/>
                </a:solidFill>
              </a:rPr>
              <a:t>higher transmission rate</a:t>
            </a:r>
            <a:r>
              <a:rPr lang="en-US" sz="1600" kern="0" dirty="0">
                <a:solidFill>
                  <a:schemeClr val="tx1"/>
                </a:solidFill>
              </a:rPr>
              <a:t>.</a:t>
            </a:r>
          </a:p>
        </p:txBody>
      </p:sp>
    </p:spTree>
    <p:extLst>
      <p:ext uri="{BB962C8B-B14F-4D97-AF65-F5344CB8AC3E}">
        <p14:creationId xmlns:p14="http://schemas.microsoft.com/office/powerpoint/2010/main" val="156840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13D-8326-4C42-8B71-CDCCBD7507D9}"/>
              </a:ext>
            </a:extLst>
          </p:cNvPr>
          <p:cNvSpPr>
            <a:spLocks noGrp="1"/>
          </p:cNvSpPr>
          <p:nvPr>
            <p:ph type="title"/>
          </p:nvPr>
        </p:nvSpPr>
        <p:spPr/>
        <p:txBody>
          <a:bodyPr/>
          <a:lstStyle/>
          <a:p>
            <a:r>
              <a:rPr lang="en-US" dirty="0"/>
              <a:t>Publications Will be Presented Today</a:t>
            </a:r>
          </a:p>
        </p:txBody>
      </p:sp>
      <p:sp>
        <p:nvSpPr>
          <p:cNvPr id="3" name="Content Placeholder 2">
            <a:extLst>
              <a:ext uri="{FF2B5EF4-FFF2-40B4-BE49-F238E27FC236}">
                <a16:creationId xmlns:a16="http://schemas.microsoft.com/office/drawing/2014/main" id="{510D1F7B-64A2-497F-99ED-E0760E2BF138}"/>
              </a:ext>
            </a:extLst>
          </p:cNvPr>
          <p:cNvSpPr>
            <a:spLocks noGrp="1"/>
          </p:cNvSpPr>
          <p:nvPr>
            <p:ph idx="1"/>
          </p:nvPr>
        </p:nvSpPr>
        <p:spPr>
          <a:xfrm>
            <a:off x="304800" y="1018308"/>
            <a:ext cx="11658600" cy="5230091"/>
          </a:xfrm>
        </p:spPr>
        <p:txBody>
          <a:bodyPr>
            <a:normAutofit fontScale="77500" lnSpcReduction="20000"/>
          </a:bodyPr>
          <a:lstStyle/>
          <a:p>
            <a:r>
              <a:rPr lang="en-US" dirty="0"/>
              <a:t>Cellular network security</a:t>
            </a:r>
          </a:p>
          <a:p>
            <a:pPr lvl="1"/>
            <a:r>
              <a:rPr lang="en-US" dirty="0">
                <a:solidFill>
                  <a:srgbClr val="0070C0"/>
                </a:solidFill>
              </a:rPr>
              <a:t>Voice services</a:t>
            </a:r>
          </a:p>
          <a:p>
            <a:pPr lvl="2"/>
            <a:r>
              <a:rPr lang="en-US" b="1" u="sng" dirty="0">
                <a:solidFill>
                  <a:srgbClr val="006400"/>
                </a:solidFill>
              </a:rPr>
              <a:t>Tian </a:t>
            </a:r>
            <a:r>
              <a:rPr lang="en-US" b="1" u="sng" dirty="0" err="1">
                <a:solidFill>
                  <a:srgbClr val="006400"/>
                </a:solidFill>
              </a:rPr>
              <a:t>Xie</a:t>
            </a:r>
            <a:r>
              <a:rPr lang="en-US" b="1" dirty="0">
                <a:solidFill>
                  <a:srgbClr val="006400"/>
                </a:solidFill>
              </a:rPr>
              <a:t>, Guan-Hua Tu, </a:t>
            </a:r>
            <a:r>
              <a:rPr lang="en-US" b="1" dirty="0" err="1">
                <a:solidFill>
                  <a:srgbClr val="006400"/>
                </a:solidFill>
              </a:rPr>
              <a:t>Bangjie</a:t>
            </a:r>
            <a:r>
              <a:rPr lang="en-US" b="1" dirty="0">
                <a:solidFill>
                  <a:srgbClr val="006400"/>
                </a:solidFill>
              </a:rPr>
              <a:t> Yin, Chi-Yu Li, </a:t>
            </a:r>
            <a:r>
              <a:rPr lang="en-US" b="1" dirty="0" err="1">
                <a:solidFill>
                  <a:srgbClr val="006400"/>
                </a:solidFill>
              </a:rPr>
              <a:t>Chunyi</a:t>
            </a:r>
            <a:r>
              <a:rPr lang="en-US" b="1" dirty="0">
                <a:solidFill>
                  <a:srgbClr val="006400"/>
                </a:solidFill>
              </a:rPr>
              <a:t> Peng, Mi Zhang, Hui Liu, </a:t>
            </a:r>
            <a:r>
              <a:rPr lang="en-US" b="1" dirty="0" err="1">
                <a:solidFill>
                  <a:srgbClr val="006400"/>
                </a:solidFill>
              </a:rPr>
              <a:t>Xiaoming</a:t>
            </a:r>
            <a:r>
              <a:rPr lang="en-US" b="1" dirty="0">
                <a:solidFill>
                  <a:srgbClr val="006400"/>
                </a:solidFill>
              </a:rPr>
              <a:t> </a:t>
            </a:r>
            <a:r>
              <a:rPr lang="en-US" b="1" dirty="0" err="1">
                <a:solidFill>
                  <a:srgbClr val="006400"/>
                </a:solidFill>
              </a:rPr>
              <a:t>Liu,</a:t>
            </a:r>
            <a:r>
              <a:rPr lang="en-US" b="1" i="1" dirty="0" err="1">
                <a:solidFill>
                  <a:srgbClr val="006400"/>
                </a:solidFill>
              </a:rPr>
              <a:t>The</a:t>
            </a:r>
            <a:r>
              <a:rPr lang="en-US" b="1" i="1" dirty="0">
                <a:solidFill>
                  <a:srgbClr val="006400"/>
                </a:solidFill>
              </a:rPr>
              <a:t> Untold Secrets of </a:t>
            </a:r>
            <a:r>
              <a:rPr lang="en-US" b="1" i="1" dirty="0" err="1">
                <a:solidFill>
                  <a:srgbClr val="006400"/>
                </a:solidFill>
              </a:rPr>
              <a:t>WiFi</a:t>
            </a:r>
            <a:r>
              <a:rPr lang="en-US" b="1" i="1" dirty="0">
                <a:solidFill>
                  <a:srgbClr val="006400"/>
                </a:solidFill>
              </a:rPr>
              <a:t>-Calling Services: Vulnerabilities, Attacks, and Countermeasures</a:t>
            </a:r>
            <a:r>
              <a:rPr lang="en-US" b="1" dirty="0">
                <a:solidFill>
                  <a:srgbClr val="006400"/>
                </a:solidFill>
              </a:rPr>
              <a:t>,, IEEE Transactions on Mobile Computing (TMC) 2020</a:t>
            </a:r>
            <a:r>
              <a:rPr lang="en-US" dirty="0">
                <a:solidFill>
                  <a:schemeClr val="tx1"/>
                </a:solidFill>
              </a:rPr>
              <a:t>.</a:t>
            </a:r>
          </a:p>
          <a:p>
            <a:pPr lvl="2"/>
            <a:r>
              <a:rPr lang="en-US" dirty="0">
                <a:solidFill>
                  <a:schemeClr val="tx1"/>
                </a:solidFill>
              </a:rPr>
              <a:t>Yu-Han Lu, Chi-Yu Li, Yao-Yu Li, Sandy </a:t>
            </a:r>
            <a:r>
              <a:rPr lang="en-US" dirty="0" err="1">
                <a:solidFill>
                  <a:schemeClr val="tx1"/>
                </a:solidFill>
              </a:rPr>
              <a:t>Hsin</a:t>
            </a:r>
            <a:r>
              <a:rPr lang="en-US" dirty="0">
                <a:solidFill>
                  <a:schemeClr val="tx1"/>
                </a:solidFill>
              </a:rPr>
              <a:t>-Yu Hsiao, </a:t>
            </a:r>
            <a:r>
              <a:rPr lang="en-US" b="1" u="sng" dirty="0">
                <a:solidFill>
                  <a:schemeClr val="tx1"/>
                </a:solidFill>
              </a:rPr>
              <a:t>Tian </a:t>
            </a:r>
            <a:r>
              <a:rPr lang="en-US" b="1" u="sng" dirty="0" err="1">
                <a:solidFill>
                  <a:schemeClr val="tx1"/>
                </a:solidFill>
              </a:rPr>
              <a:t>Xie</a:t>
            </a:r>
            <a:r>
              <a:rPr lang="en-US" dirty="0">
                <a:solidFill>
                  <a:schemeClr val="tx1"/>
                </a:solidFill>
              </a:rPr>
              <a:t>, Guan-Hua Tu, Wei-</a:t>
            </a:r>
            <a:r>
              <a:rPr lang="en-US" dirty="0" err="1">
                <a:solidFill>
                  <a:schemeClr val="tx1"/>
                </a:solidFill>
              </a:rPr>
              <a:t>Xun</a:t>
            </a:r>
            <a:r>
              <a:rPr lang="en-US" dirty="0">
                <a:solidFill>
                  <a:schemeClr val="tx1"/>
                </a:solidFill>
              </a:rPr>
              <a:t> Chen , </a:t>
            </a:r>
            <a:r>
              <a:rPr lang="en-US" i="1" dirty="0">
                <a:solidFill>
                  <a:schemeClr val="tx1"/>
                </a:solidFill>
              </a:rPr>
              <a:t>Ghost Calls from Operational 4G Call Systems: IMS Vulnerability, Call DoS Attack, and Countermeasure</a:t>
            </a:r>
            <a:r>
              <a:rPr lang="en-US" dirty="0">
                <a:solidFill>
                  <a:schemeClr val="tx1"/>
                </a:solidFill>
              </a:rPr>
              <a:t>, ACM MobiCom’20</a:t>
            </a:r>
          </a:p>
          <a:p>
            <a:pPr lvl="2"/>
            <a:r>
              <a:rPr lang="en-US" b="1" u="sng" dirty="0">
                <a:solidFill>
                  <a:schemeClr val="tx1"/>
                </a:solidFill>
              </a:rPr>
              <a:t>Tian </a:t>
            </a:r>
            <a:r>
              <a:rPr lang="en-US" b="1" u="sng" dirty="0" err="1">
                <a:solidFill>
                  <a:schemeClr val="tx1"/>
                </a:solidFill>
              </a:rPr>
              <a:t>Xie</a:t>
            </a:r>
            <a:r>
              <a:rPr lang="en-US" dirty="0">
                <a:solidFill>
                  <a:schemeClr val="tx1"/>
                </a:solidFill>
              </a:rPr>
              <a:t>, Guan-Hua Tu, Chi-Yu Li, </a:t>
            </a:r>
            <a:r>
              <a:rPr lang="en-US" dirty="0" err="1">
                <a:solidFill>
                  <a:schemeClr val="tx1"/>
                </a:solidFill>
              </a:rPr>
              <a:t>Chunyi</a:t>
            </a:r>
            <a:r>
              <a:rPr lang="en-US" dirty="0">
                <a:solidFill>
                  <a:schemeClr val="tx1"/>
                </a:solidFill>
              </a:rPr>
              <a:t> Peng, Jiawei Li, and Mi </a:t>
            </a:r>
            <a:r>
              <a:rPr lang="en-US" dirty="0" err="1">
                <a:solidFill>
                  <a:schemeClr val="tx1"/>
                </a:solidFill>
              </a:rPr>
              <a:t>Zhang,</a:t>
            </a:r>
            <a:r>
              <a:rPr lang="en-US" i="1" dirty="0" err="1">
                <a:solidFill>
                  <a:schemeClr val="tx1"/>
                </a:solidFill>
              </a:rPr>
              <a:t>The</a:t>
            </a:r>
            <a:r>
              <a:rPr lang="en-US" i="1" dirty="0">
                <a:solidFill>
                  <a:schemeClr val="tx1"/>
                </a:solidFill>
              </a:rPr>
              <a:t> Dark Side of Operational Wi-Fi Calling Services,</a:t>
            </a:r>
            <a:r>
              <a:rPr lang="en-US" dirty="0">
                <a:solidFill>
                  <a:schemeClr val="tx1"/>
                </a:solidFill>
              </a:rPr>
              <a:t>, IEEE </a:t>
            </a:r>
            <a:r>
              <a:rPr lang="en-US" dirty="0" err="1">
                <a:solidFill>
                  <a:schemeClr val="tx1"/>
                </a:solidFill>
              </a:rPr>
              <a:t>IEEE</a:t>
            </a:r>
            <a:r>
              <a:rPr lang="en-US" dirty="0">
                <a:solidFill>
                  <a:schemeClr val="tx1"/>
                </a:solidFill>
              </a:rPr>
              <a:t> Communications and Network Security (CNS)’18 (</a:t>
            </a:r>
            <a:r>
              <a:rPr lang="en-US" dirty="0">
                <a:solidFill>
                  <a:srgbClr val="C00000"/>
                </a:solidFill>
              </a:rPr>
              <a:t>Best Paper Award</a:t>
            </a:r>
            <a:r>
              <a:rPr lang="en-US" dirty="0">
                <a:solidFill>
                  <a:schemeClr val="tx1"/>
                </a:solidFill>
              </a:rPr>
              <a:t>, </a:t>
            </a:r>
            <a:r>
              <a:rPr lang="en-US" dirty="0">
                <a:solidFill>
                  <a:srgbClr val="C00000"/>
                </a:solidFill>
              </a:rPr>
              <a:t>Google Security Reward</a:t>
            </a:r>
            <a:r>
              <a:rPr lang="en-US" dirty="0">
                <a:solidFill>
                  <a:schemeClr val="tx1"/>
                </a:solidFill>
              </a:rPr>
              <a:t>)</a:t>
            </a:r>
          </a:p>
          <a:p>
            <a:pPr lvl="2"/>
            <a:r>
              <a:rPr lang="en-US" b="1" u="sng" dirty="0">
                <a:solidFill>
                  <a:schemeClr val="tx1"/>
                </a:solidFill>
              </a:rPr>
              <a:t>Tian </a:t>
            </a:r>
            <a:r>
              <a:rPr lang="en-US" b="1" u="sng" dirty="0" err="1">
                <a:solidFill>
                  <a:schemeClr val="tx1"/>
                </a:solidFill>
              </a:rPr>
              <a:t>Xie</a:t>
            </a:r>
            <a:r>
              <a:rPr lang="en-US" dirty="0">
                <a:solidFill>
                  <a:schemeClr val="tx1"/>
                </a:solidFill>
              </a:rPr>
              <a:t>, Chi-Yu Li, Guan-Hua Tu and </a:t>
            </a:r>
            <a:r>
              <a:rPr lang="en-US" dirty="0" err="1">
                <a:solidFill>
                  <a:schemeClr val="tx1"/>
                </a:solidFill>
              </a:rPr>
              <a:t>Jiliang</a:t>
            </a:r>
            <a:r>
              <a:rPr lang="en-US" dirty="0">
                <a:solidFill>
                  <a:schemeClr val="tx1"/>
                </a:solidFill>
              </a:rPr>
              <a:t> Tang, </a:t>
            </a:r>
            <a:r>
              <a:rPr lang="en-US" i="1" dirty="0">
                <a:solidFill>
                  <a:schemeClr val="tx1"/>
                </a:solidFill>
              </a:rPr>
              <a:t>How Voice Service Threatens Cellular-connected IoT Devices in the Operational 4G LTE Networks</a:t>
            </a:r>
            <a:r>
              <a:rPr lang="en-US" dirty="0">
                <a:solidFill>
                  <a:schemeClr val="tx1"/>
                </a:solidFill>
              </a:rPr>
              <a:t>, IEEE ICC’18</a:t>
            </a:r>
          </a:p>
          <a:p>
            <a:pPr lvl="1"/>
            <a:r>
              <a:rPr lang="en-US" dirty="0">
                <a:solidFill>
                  <a:srgbClr val="0070C0"/>
                </a:solidFill>
              </a:rPr>
              <a:t>Data services</a:t>
            </a:r>
          </a:p>
          <a:p>
            <a:pPr lvl="2"/>
            <a:r>
              <a:rPr lang="en-US" b="1" u="sng" dirty="0">
                <a:solidFill>
                  <a:srgbClr val="006400"/>
                </a:solidFill>
              </a:rPr>
              <a:t>Tian </a:t>
            </a:r>
            <a:r>
              <a:rPr lang="en-US" b="1" u="sng" dirty="0" err="1">
                <a:solidFill>
                  <a:srgbClr val="006400"/>
                </a:solidFill>
              </a:rPr>
              <a:t>Xie</a:t>
            </a:r>
            <a:r>
              <a:rPr lang="en-US" b="1" dirty="0">
                <a:solidFill>
                  <a:srgbClr val="006400"/>
                </a:solidFill>
              </a:rPr>
              <a:t>, Guan-Hua Tu, Chi-Yu Li, </a:t>
            </a:r>
            <a:r>
              <a:rPr lang="en-US" b="1" dirty="0" err="1">
                <a:solidFill>
                  <a:srgbClr val="006400"/>
                </a:solidFill>
              </a:rPr>
              <a:t>Chunyi</a:t>
            </a:r>
            <a:r>
              <a:rPr lang="en-US" b="1" dirty="0">
                <a:solidFill>
                  <a:srgbClr val="006400"/>
                </a:solidFill>
              </a:rPr>
              <a:t> Peng, </a:t>
            </a:r>
            <a:r>
              <a:rPr lang="en-US" b="1" i="1" dirty="0">
                <a:solidFill>
                  <a:srgbClr val="006400"/>
                </a:solidFill>
              </a:rPr>
              <a:t>How Can IoT Services Pose New Security Threats In Operational Cellular Networks?</a:t>
            </a:r>
            <a:r>
              <a:rPr lang="en-US" b="1" dirty="0">
                <a:solidFill>
                  <a:srgbClr val="006400"/>
                </a:solidFill>
              </a:rPr>
              <a:t>, IEEE Transactions on Mobile Computing (TMC) 2020.</a:t>
            </a:r>
          </a:p>
          <a:p>
            <a:r>
              <a:rPr lang="en-US" dirty="0" err="1"/>
              <a:t>WiFi</a:t>
            </a:r>
            <a:r>
              <a:rPr lang="en-US" dirty="0"/>
              <a:t> network security</a:t>
            </a:r>
          </a:p>
          <a:p>
            <a:pPr lvl="1"/>
            <a:r>
              <a:rPr lang="en-US" dirty="0">
                <a:solidFill>
                  <a:srgbClr val="0070C0"/>
                </a:solidFill>
              </a:rPr>
              <a:t>IoT services</a:t>
            </a:r>
          </a:p>
          <a:p>
            <a:pPr lvl="2"/>
            <a:r>
              <a:rPr lang="en-US" dirty="0" err="1">
                <a:solidFill>
                  <a:schemeClr val="tx1"/>
                </a:solidFill>
              </a:rPr>
              <a:t>Xinyu</a:t>
            </a:r>
            <a:r>
              <a:rPr lang="en-US" dirty="0">
                <a:solidFill>
                  <a:schemeClr val="tx1"/>
                </a:solidFill>
              </a:rPr>
              <a:t> Lei, Guan-Hua Tu, Chi-Yu Li, </a:t>
            </a:r>
            <a:r>
              <a:rPr lang="en-US" b="1" u="sng" dirty="0">
                <a:solidFill>
                  <a:schemeClr val="tx1"/>
                </a:solidFill>
              </a:rPr>
              <a:t>Tian </a:t>
            </a:r>
            <a:r>
              <a:rPr lang="en-US" b="1" u="sng" dirty="0" err="1">
                <a:solidFill>
                  <a:schemeClr val="tx1"/>
                </a:solidFill>
              </a:rPr>
              <a:t>Xie</a:t>
            </a:r>
            <a:r>
              <a:rPr lang="en-US" u="sng" dirty="0">
                <a:solidFill>
                  <a:schemeClr val="tx1"/>
                </a:solidFill>
              </a:rPr>
              <a:t>, </a:t>
            </a:r>
            <a:r>
              <a:rPr lang="en-US" dirty="0">
                <a:solidFill>
                  <a:schemeClr val="tx1"/>
                </a:solidFill>
              </a:rPr>
              <a:t>Mi Zhang, </a:t>
            </a:r>
            <a:r>
              <a:rPr lang="en-US" i="1" dirty="0" err="1">
                <a:solidFill>
                  <a:schemeClr val="tx1"/>
                </a:solidFill>
              </a:rPr>
              <a:t>SecWIR</a:t>
            </a:r>
            <a:r>
              <a:rPr lang="en-US" i="1" dirty="0">
                <a:solidFill>
                  <a:schemeClr val="tx1"/>
                </a:solidFill>
              </a:rPr>
              <a:t>: Securing Smart Home IoT Communications via Wi-Fi Routers with Embedded Intelligence</a:t>
            </a:r>
            <a:r>
              <a:rPr lang="en-US" dirty="0">
                <a:solidFill>
                  <a:schemeClr val="tx1"/>
                </a:solidFill>
              </a:rPr>
              <a:t>, ACM MobiSys’20</a:t>
            </a:r>
          </a:p>
          <a:p>
            <a:pPr lvl="2"/>
            <a:r>
              <a:rPr lang="en-US" dirty="0" err="1">
                <a:solidFill>
                  <a:schemeClr val="tx1"/>
                </a:solidFill>
              </a:rPr>
              <a:t>Xinyu</a:t>
            </a:r>
            <a:r>
              <a:rPr lang="en-US" dirty="0">
                <a:solidFill>
                  <a:schemeClr val="tx1"/>
                </a:solidFill>
              </a:rPr>
              <a:t> Lei, Guan-Hua Tu, Alex Liu, Chi-Yu Li, and </a:t>
            </a:r>
            <a:r>
              <a:rPr lang="en-US" b="1" u="sng" dirty="0">
                <a:solidFill>
                  <a:schemeClr val="tx1"/>
                </a:solidFill>
              </a:rPr>
              <a:t>Tian </a:t>
            </a:r>
            <a:r>
              <a:rPr lang="en-US" b="1" u="sng" dirty="0" err="1">
                <a:solidFill>
                  <a:schemeClr val="tx1"/>
                </a:solidFill>
              </a:rPr>
              <a:t>Xie</a:t>
            </a:r>
            <a:r>
              <a:rPr lang="en-US" u="sng" dirty="0">
                <a:solidFill>
                  <a:schemeClr val="tx1"/>
                </a:solidFill>
              </a:rPr>
              <a:t>, </a:t>
            </a:r>
            <a:r>
              <a:rPr lang="en-US" i="1" dirty="0">
                <a:solidFill>
                  <a:schemeClr val="tx1"/>
                </a:solidFill>
              </a:rPr>
              <a:t>The Insecurity of Home Digital Voice Assistants - Vulnerabilities, Attacks and Countermeasures</a:t>
            </a:r>
            <a:r>
              <a:rPr lang="en-US" dirty="0">
                <a:solidFill>
                  <a:schemeClr val="tx1"/>
                </a:solidFill>
              </a:rPr>
              <a:t>, IEEE Communications and Network Security (CNS)’18</a:t>
            </a:r>
          </a:p>
          <a:p>
            <a:r>
              <a:rPr lang="en-US" dirty="0">
                <a:solidFill>
                  <a:schemeClr val="tx1"/>
                </a:solidFill>
              </a:rPr>
              <a:t>Internet security</a:t>
            </a:r>
          </a:p>
          <a:p>
            <a:pPr lvl="1"/>
            <a:r>
              <a:rPr lang="en-US" dirty="0">
                <a:solidFill>
                  <a:schemeClr val="tx1"/>
                </a:solidFill>
              </a:rPr>
              <a:t>User account registration services</a:t>
            </a:r>
          </a:p>
          <a:p>
            <a:pPr lvl="2"/>
            <a:r>
              <a:rPr lang="en-US" b="1" u="sng" dirty="0">
                <a:solidFill>
                  <a:schemeClr val="tx1"/>
                </a:solidFill>
              </a:rPr>
              <a:t>Tian </a:t>
            </a:r>
            <a:r>
              <a:rPr lang="en-US" b="1" u="sng" dirty="0" err="1">
                <a:solidFill>
                  <a:schemeClr val="tx1"/>
                </a:solidFill>
              </a:rPr>
              <a:t>Xie</a:t>
            </a:r>
            <a:r>
              <a:rPr lang="en-US" dirty="0">
                <a:solidFill>
                  <a:schemeClr val="tx1"/>
                </a:solidFill>
              </a:rPr>
              <a:t>, </a:t>
            </a:r>
            <a:r>
              <a:rPr lang="en-US" dirty="0" err="1">
                <a:solidFill>
                  <a:schemeClr val="tx1"/>
                </a:solidFill>
              </a:rPr>
              <a:t>Sihan</a:t>
            </a:r>
            <a:r>
              <a:rPr lang="en-US" dirty="0">
                <a:solidFill>
                  <a:schemeClr val="tx1"/>
                </a:solidFill>
              </a:rPr>
              <a:t> Wang, Guan-Hua Tu, Chi-Yu Li, </a:t>
            </a:r>
            <a:r>
              <a:rPr lang="en-US" dirty="0" err="1">
                <a:solidFill>
                  <a:schemeClr val="tx1"/>
                </a:solidFill>
              </a:rPr>
              <a:t>Xinyu</a:t>
            </a:r>
            <a:r>
              <a:rPr lang="en-US" dirty="0">
                <a:solidFill>
                  <a:schemeClr val="tx1"/>
                </a:solidFill>
              </a:rPr>
              <a:t> Lei</a:t>
            </a:r>
            <a:r>
              <a:rPr lang="en-US" i="1" dirty="0">
                <a:solidFill>
                  <a:schemeClr val="tx1"/>
                </a:solidFill>
              </a:rPr>
              <a:t>, Exploring the Insecurity of Google Account Registration Protocol via Model Checking</a:t>
            </a:r>
            <a:r>
              <a:rPr lang="en-US" dirty="0">
                <a:solidFill>
                  <a:schemeClr val="tx1"/>
                </a:solidFill>
              </a:rPr>
              <a:t>, IEEE Symposium Series on Computational Intelligence (SSCI)’19</a:t>
            </a:r>
          </a:p>
          <a:p>
            <a:endParaRPr lang="en-US" dirty="0">
              <a:solidFill>
                <a:schemeClr val="tx1"/>
              </a:solidFill>
            </a:endParaRPr>
          </a:p>
          <a:p>
            <a:endParaRPr lang="en-US" dirty="0"/>
          </a:p>
        </p:txBody>
      </p:sp>
    </p:spTree>
    <p:extLst>
      <p:ext uri="{BB962C8B-B14F-4D97-AF65-F5344CB8AC3E}">
        <p14:creationId xmlns:p14="http://schemas.microsoft.com/office/powerpoint/2010/main" val="214372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F5B5B-E153-4AF7-84D9-5D297ED60720}"/>
              </a:ext>
            </a:extLst>
          </p:cNvPr>
          <p:cNvSpPr>
            <a:spLocks noGrp="1"/>
          </p:cNvSpPr>
          <p:nvPr>
            <p:ph type="title"/>
          </p:nvPr>
        </p:nvSpPr>
        <p:spPr/>
        <p:txBody>
          <a:bodyPr/>
          <a:lstStyle/>
          <a:p>
            <a:r>
              <a:rPr lang="en-US" dirty="0"/>
              <a:t>#2 Flow-based Charging</a:t>
            </a:r>
          </a:p>
        </p:txBody>
      </p:sp>
      <p:sp>
        <p:nvSpPr>
          <p:cNvPr id="3" name="Content Placeholder 2">
            <a:extLst>
              <a:ext uri="{FF2B5EF4-FFF2-40B4-BE49-F238E27FC236}">
                <a16:creationId xmlns:a16="http://schemas.microsoft.com/office/drawing/2014/main" id="{6A6E0E14-8C4E-4684-A41E-B37D11161E6D}"/>
              </a:ext>
            </a:extLst>
          </p:cNvPr>
          <p:cNvSpPr>
            <a:spLocks noGrp="1"/>
          </p:cNvSpPr>
          <p:nvPr>
            <p:ph idx="1"/>
          </p:nvPr>
        </p:nvSpPr>
        <p:spPr>
          <a:xfrm>
            <a:off x="728109" y="1369511"/>
            <a:ext cx="10358967" cy="2404999"/>
          </a:xfrm>
        </p:spPr>
        <p:txBody>
          <a:bodyPr/>
          <a:lstStyle/>
          <a:p>
            <a:r>
              <a:rPr lang="en-US" sz="2333" dirty="0">
                <a:solidFill>
                  <a:schemeClr val="tx1"/>
                </a:solidFill>
              </a:rPr>
              <a:t>Different charging policies to multiple traffic types in a single bearer</a:t>
            </a:r>
          </a:p>
          <a:p>
            <a:r>
              <a:rPr lang="en-US" sz="2333" dirty="0">
                <a:solidFill>
                  <a:schemeClr val="tx1"/>
                </a:solidFill>
              </a:rPr>
              <a:t>Different services are be identified by: </a:t>
            </a:r>
            <a:r>
              <a:rPr lang="en-US" sz="2333" dirty="0">
                <a:solidFill>
                  <a:srgbClr val="2774AE"/>
                </a:solidFill>
              </a:rPr>
              <a:t>source/destination IP address</a:t>
            </a:r>
            <a:r>
              <a:rPr lang="en-US" sz="2333" dirty="0">
                <a:solidFill>
                  <a:schemeClr val="tx1"/>
                </a:solidFill>
              </a:rPr>
              <a:t>, </a:t>
            </a:r>
            <a:r>
              <a:rPr lang="en-US" sz="2333" dirty="0">
                <a:solidFill>
                  <a:srgbClr val="2774AE"/>
                </a:solidFill>
              </a:rPr>
              <a:t>source/destination port number</a:t>
            </a:r>
            <a:r>
              <a:rPr lang="en-US" sz="2333" dirty="0">
                <a:solidFill>
                  <a:schemeClr val="tx1"/>
                </a:solidFill>
              </a:rPr>
              <a:t>, and </a:t>
            </a:r>
            <a:r>
              <a:rPr lang="en-US" sz="2333" dirty="0">
                <a:solidFill>
                  <a:srgbClr val="2774AE"/>
                </a:solidFill>
              </a:rPr>
              <a:t>packet protocol.</a:t>
            </a:r>
          </a:p>
          <a:p>
            <a:pPr lvl="1"/>
            <a:r>
              <a:rPr lang="en-US" sz="1800" dirty="0">
                <a:solidFill>
                  <a:schemeClr val="tx1"/>
                </a:solidFill>
              </a:rPr>
              <a:t>E.g., a VoLTE signaling data flow in OP-I can be represented by the five-tuple: (*, *, VoLTE Server IP, 5060, TCP).  Any legal and valid packets transmitted match this pattern shall be considered as the VoLTE traffic.</a:t>
            </a:r>
          </a:p>
          <a:p>
            <a:endParaRPr lang="en-US" dirty="0">
              <a:solidFill>
                <a:schemeClr val="tx1"/>
              </a:solidFill>
            </a:endParaRPr>
          </a:p>
        </p:txBody>
      </p:sp>
    </p:spTree>
    <p:extLst>
      <p:ext uri="{BB962C8B-B14F-4D97-AF65-F5344CB8AC3E}">
        <p14:creationId xmlns:p14="http://schemas.microsoft.com/office/powerpoint/2010/main" val="1004209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412C-E8CE-4CF4-9A4C-1A2E11664BB0}"/>
              </a:ext>
            </a:extLst>
          </p:cNvPr>
          <p:cNvSpPr>
            <a:spLocks noGrp="1"/>
          </p:cNvSpPr>
          <p:nvPr>
            <p:ph type="title"/>
          </p:nvPr>
        </p:nvSpPr>
        <p:spPr>
          <a:xfrm>
            <a:off x="1492405" y="3048000"/>
            <a:ext cx="9144000" cy="762000"/>
          </a:xfrm>
        </p:spPr>
        <p:txBody>
          <a:bodyPr/>
          <a:lstStyle/>
          <a:p>
            <a:r>
              <a:rPr lang="en-US" dirty="0"/>
              <a:t>Part II:</a:t>
            </a:r>
            <a:br>
              <a:rPr lang="en-US" dirty="0"/>
            </a:br>
            <a:r>
              <a:rPr lang="en-US" dirty="0"/>
              <a:t>Voice Service</a:t>
            </a:r>
          </a:p>
        </p:txBody>
      </p:sp>
    </p:spTree>
    <p:extLst>
      <p:ext uri="{BB962C8B-B14F-4D97-AF65-F5344CB8AC3E}">
        <p14:creationId xmlns:p14="http://schemas.microsoft.com/office/powerpoint/2010/main" val="602815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6774-5407-4756-ABB8-D9C2437222BC}"/>
              </a:ext>
            </a:extLst>
          </p:cNvPr>
          <p:cNvSpPr>
            <a:spLocks noGrp="1"/>
          </p:cNvSpPr>
          <p:nvPr>
            <p:ph type="title"/>
          </p:nvPr>
        </p:nvSpPr>
        <p:spPr/>
        <p:txBody>
          <a:bodyPr/>
          <a:lstStyle/>
          <a:p>
            <a:r>
              <a:rPr lang="en-US" dirty="0"/>
              <a:t>Wi-Fi Calling Services</a:t>
            </a:r>
          </a:p>
        </p:txBody>
      </p:sp>
      <p:sp>
        <p:nvSpPr>
          <p:cNvPr id="3" name="Content Placeholder 2">
            <a:extLst>
              <a:ext uri="{FF2B5EF4-FFF2-40B4-BE49-F238E27FC236}">
                <a16:creationId xmlns:a16="http://schemas.microsoft.com/office/drawing/2014/main" id="{98B7013F-8D17-4B29-9C65-2CDC1E8D1A5C}"/>
              </a:ext>
            </a:extLst>
          </p:cNvPr>
          <p:cNvSpPr>
            <a:spLocks noGrp="1"/>
          </p:cNvSpPr>
          <p:nvPr>
            <p:ph idx="1"/>
          </p:nvPr>
        </p:nvSpPr>
        <p:spPr/>
        <p:txBody>
          <a:bodyPr/>
          <a:lstStyle/>
          <a:p>
            <a:r>
              <a:rPr lang="en-US" dirty="0"/>
              <a:t>Wi-Fi Calling services empower mobile users to access voice and text services over Wi-Fi instead of cellular networks.</a:t>
            </a:r>
          </a:p>
          <a:p>
            <a:endParaRPr lang="en-US" dirty="0"/>
          </a:p>
          <a:p>
            <a:r>
              <a:rPr lang="en-US" dirty="0"/>
              <a:t>All of four U.S. major operators have launched Wi-Fi calling services since 2016 – Verizon, AT&amp;T, T-Mobile, and Sprint.</a:t>
            </a:r>
          </a:p>
          <a:p>
            <a:endParaRPr lang="en-US" dirty="0"/>
          </a:p>
          <a:p>
            <a:endParaRPr lang="en-US" dirty="0"/>
          </a:p>
          <a:p>
            <a:endParaRPr lang="en-US" dirty="0"/>
          </a:p>
          <a:p>
            <a:endParaRPr lang="en-US" dirty="0"/>
          </a:p>
          <a:p>
            <a:r>
              <a:rPr lang="en-US" dirty="0"/>
              <a:t>By 2020, Wi-Fi calling services will take 53% of mobile IP voice service usage including VoLTE (26%) and others (21%).</a:t>
            </a:r>
          </a:p>
          <a:p>
            <a:endParaRPr lang="en-US" dirty="0"/>
          </a:p>
        </p:txBody>
      </p:sp>
      <p:grpSp>
        <p:nvGrpSpPr>
          <p:cNvPr id="5" name="Group 4">
            <a:extLst>
              <a:ext uri="{FF2B5EF4-FFF2-40B4-BE49-F238E27FC236}">
                <a16:creationId xmlns:a16="http://schemas.microsoft.com/office/drawing/2014/main" id="{A655E7CD-4E08-48B2-A37F-EC12DE1F3F99}"/>
              </a:ext>
            </a:extLst>
          </p:cNvPr>
          <p:cNvGrpSpPr/>
          <p:nvPr/>
        </p:nvGrpSpPr>
        <p:grpSpPr>
          <a:xfrm>
            <a:off x="2455303" y="3200400"/>
            <a:ext cx="7281393" cy="2017643"/>
            <a:chOff x="2891307" y="5575852"/>
            <a:chExt cx="7281393" cy="2387662"/>
          </a:xfrm>
        </p:grpSpPr>
        <p:pic>
          <p:nvPicPr>
            <p:cNvPr id="6" name="Picture 5" descr="verizon-logo-topic.png">
              <a:extLst>
                <a:ext uri="{FF2B5EF4-FFF2-40B4-BE49-F238E27FC236}">
                  <a16:creationId xmlns:a16="http://schemas.microsoft.com/office/drawing/2014/main" id="{360CD1F4-BC3B-4448-B540-0D940086A5D6}"/>
                </a:ext>
              </a:extLst>
            </p:cNvPr>
            <p:cNvPicPr>
              <a:picLocks noChangeAspect="1"/>
            </p:cNvPicPr>
            <p:nvPr/>
          </p:nvPicPr>
          <p:blipFill>
            <a:blip r:embed="rId3" cstate="print"/>
            <a:stretch>
              <a:fillRect/>
            </a:stretch>
          </p:blipFill>
          <p:spPr>
            <a:xfrm>
              <a:off x="2891307" y="5869930"/>
              <a:ext cx="2452632" cy="2093584"/>
            </a:xfrm>
            <a:prstGeom prst="rect">
              <a:avLst/>
            </a:prstGeom>
          </p:spPr>
        </p:pic>
        <p:pic>
          <p:nvPicPr>
            <p:cNvPr id="7" name="Picture 6" descr="Sprint.0.jpg">
              <a:extLst>
                <a:ext uri="{FF2B5EF4-FFF2-40B4-BE49-F238E27FC236}">
                  <a16:creationId xmlns:a16="http://schemas.microsoft.com/office/drawing/2014/main" id="{C25B4A9C-1891-4974-8A22-660D07B5B368}"/>
                </a:ext>
              </a:extLst>
            </p:cNvPr>
            <p:cNvPicPr>
              <a:picLocks noChangeAspect="1"/>
            </p:cNvPicPr>
            <p:nvPr/>
          </p:nvPicPr>
          <p:blipFill>
            <a:blip r:embed="rId4" cstate="print"/>
            <a:stretch>
              <a:fillRect/>
            </a:stretch>
          </p:blipFill>
          <p:spPr>
            <a:xfrm>
              <a:off x="7870135" y="5575852"/>
              <a:ext cx="2302565" cy="1311964"/>
            </a:xfrm>
            <a:prstGeom prst="rect">
              <a:avLst/>
            </a:prstGeom>
          </p:spPr>
        </p:pic>
        <p:pic>
          <p:nvPicPr>
            <p:cNvPr id="8" name="Picture 7" descr="download.png">
              <a:extLst>
                <a:ext uri="{FF2B5EF4-FFF2-40B4-BE49-F238E27FC236}">
                  <a16:creationId xmlns:a16="http://schemas.microsoft.com/office/drawing/2014/main" id="{89545CB5-3190-442F-9C55-993DF0E7635A}"/>
                </a:ext>
              </a:extLst>
            </p:cNvPr>
            <p:cNvPicPr>
              <a:picLocks noChangeAspect="1"/>
            </p:cNvPicPr>
            <p:nvPr/>
          </p:nvPicPr>
          <p:blipFill>
            <a:blip r:embed="rId5" cstate="print"/>
            <a:stretch>
              <a:fillRect/>
            </a:stretch>
          </p:blipFill>
          <p:spPr>
            <a:xfrm>
              <a:off x="6554130" y="5826434"/>
              <a:ext cx="1228209" cy="1045055"/>
            </a:xfrm>
            <a:prstGeom prst="rect">
              <a:avLst/>
            </a:prstGeom>
          </p:spPr>
        </p:pic>
        <p:pic>
          <p:nvPicPr>
            <p:cNvPr id="9" name="Picture 8" descr="download (1).png">
              <a:extLst>
                <a:ext uri="{FF2B5EF4-FFF2-40B4-BE49-F238E27FC236}">
                  <a16:creationId xmlns:a16="http://schemas.microsoft.com/office/drawing/2014/main" id="{83780EC4-7C58-4EB7-863C-306FBBD186D0}"/>
                </a:ext>
              </a:extLst>
            </p:cNvPr>
            <p:cNvPicPr>
              <a:picLocks noChangeAspect="1"/>
            </p:cNvPicPr>
            <p:nvPr/>
          </p:nvPicPr>
          <p:blipFill>
            <a:blip r:embed="rId6" cstate="print"/>
            <a:stretch>
              <a:fillRect/>
            </a:stretch>
          </p:blipFill>
          <p:spPr>
            <a:xfrm>
              <a:off x="5132835" y="5714244"/>
              <a:ext cx="1287843" cy="1100688"/>
            </a:xfrm>
            <a:prstGeom prst="rect">
              <a:avLst/>
            </a:prstGeom>
          </p:spPr>
        </p:pic>
      </p:grpSp>
    </p:spTree>
    <p:extLst>
      <p:ext uri="{BB962C8B-B14F-4D97-AF65-F5344CB8AC3E}">
        <p14:creationId xmlns:p14="http://schemas.microsoft.com/office/powerpoint/2010/main" val="215899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t>Background</a:t>
            </a:r>
          </a:p>
          <a:p>
            <a:r>
              <a:rPr lang="en-US" dirty="0">
                <a:solidFill>
                  <a:schemeClr val="bg1">
                    <a:lumMod val="85000"/>
                  </a:schemeClr>
                </a:solidFill>
              </a:rPr>
              <a:t>Vulnerabilities</a:t>
            </a:r>
          </a:p>
          <a:p>
            <a:r>
              <a:rPr lang="en-US" dirty="0">
                <a:solidFill>
                  <a:schemeClr val="bg1">
                    <a:lumMod val="85000"/>
                  </a:schemeClr>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84256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629-7176-4890-9DD7-EA042FD9923F}"/>
              </a:ext>
            </a:extLst>
          </p:cNvPr>
          <p:cNvSpPr>
            <a:spLocks noGrp="1"/>
          </p:cNvSpPr>
          <p:nvPr>
            <p:ph type="title"/>
          </p:nvPr>
        </p:nvSpPr>
        <p:spPr/>
        <p:txBody>
          <a:bodyPr/>
          <a:lstStyle/>
          <a:p>
            <a:r>
              <a:rPr lang="en-US" dirty="0"/>
              <a:t>Wi-Fi Calling Services Primer</a:t>
            </a:r>
          </a:p>
        </p:txBody>
      </p:sp>
      <p:sp>
        <p:nvSpPr>
          <p:cNvPr id="3" name="Content Placeholder 2">
            <a:extLst>
              <a:ext uri="{FF2B5EF4-FFF2-40B4-BE49-F238E27FC236}">
                <a16:creationId xmlns:a16="http://schemas.microsoft.com/office/drawing/2014/main" id="{BCC188D8-54CD-4F21-8A63-CEDA67D8A97C}"/>
              </a:ext>
            </a:extLst>
          </p:cNvPr>
          <p:cNvSpPr>
            <a:spLocks noGrp="1"/>
          </p:cNvSpPr>
          <p:nvPr>
            <p:ph idx="1"/>
          </p:nvPr>
        </p:nvSpPr>
        <p:spPr>
          <a:xfrm>
            <a:off x="990603" y="838200"/>
            <a:ext cx="10286997" cy="2971800"/>
          </a:xfrm>
        </p:spPr>
        <p:txBody>
          <a:bodyPr/>
          <a:lstStyle/>
          <a:p>
            <a:r>
              <a:rPr lang="en-US" dirty="0"/>
              <a:t>Specifically, they are </a:t>
            </a:r>
            <a:r>
              <a:rPr lang="en-US" u="sng" dirty="0"/>
              <a:t>SIP-based</a:t>
            </a:r>
            <a:r>
              <a:rPr lang="en-US" dirty="0"/>
              <a:t> voice and text services, however, they are using a 3GPP-modified version.</a:t>
            </a:r>
          </a:p>
          <a:p>
            <a:pPr lvl="1"/>
            <a:r>
              <a:rPr lang="en-US" dirty="0">
                <a:solidFill>
                  <a:schemeClr val="tx1"/>
                </a:solidFill>
              </a:rPr>
              <a:t>Developed on top of 3GPP IMS (IP Multimedia Subsystem)</a:t>
            </a:r>
          </a:p>
          <a:p>
            <a:pPr lvl="2"/>
            <a:r>
              <a:rPr lang="en-US" dirty="0">
                <a:solidFill>
                  <a:schemeClr val="tx1"/>
                </a:solidFill>
              </a:rPr>
              <a:t>Operators use IMS to provide users with </a:t>
            </a:r>
            <a:r>
              <a:rPr lang="en-US" u="sng" dirty="0">
                <a:solidFill>
                  <a:schemeClr val="tx1"/>
                </a:solidFill>
              </a:rPr>
              <a:t>IP-based services </a:t>
            </a:r>
            <a:r>
              <a:rPr lang="en-US" dirty="0">
                <a:solidFill>
                  <a:schemeClr val="tx1"/>
                </a:solidFill>
              </a:rPr>
              <a:t>such as VoIP </a:t>
            </a:r>
          </a:p>
          <a:p>
            <a:pPr lvl="1"/>
            <a:r>
              <a:rPr lang="en-US" dirty="0">
                <a:solidFill>
                  <a:schemeClr val="tx1"/>
                </a:solidFill>
              </a:rPr>
              <a:t>It uses the </a:t>
            </a:r>
            <a:r>
              <a:rPr lang="en-US" b="1" u="sng" dirty="0">
                <a:solidFill>
                  <a:schemeClr val="tx1"/>
                </a:solidFill>
              </a:rPr>
              <a:t>same infrastructure </a:t>
            </a:r>
            <a:r>
              <a:rPr lang="en-US" dirty="0">
                <a:solidFill>
                  <a:schemeClr val="tx1"/>
                </a:solidFill>
              </a:rPr>
              <a:t>for VoLTE (Voice over LTE) users.</a:t>
            </a:r>
          </a:p>
          <a:p>
            <a:endParaRPr lang="en-US" dirty="0">
              <a:solidFill>
                <a:schemeClr val="tx1"/>
              </a:solidFill>
            </a:endParaRPr>
          </a:p>
          <a:p>
            <a:endParaRPr lang="en-US" dirty="0"/>
          </a:p>
          <a:p>
            <a:endParaRPr lang="en-US" dirty="0"/>
          </a:p>
        </p:txBody>
      </p:sp>
      <p:grpSp>
        <p:nvGrpSpPr>
          <p:cNvPr id="4" name="Group 3">
            <a:extLst>
              <a:ext uri="{FF2B5EF4-FFF2-40B4-BE49-F238E27FC236}">
                <a16:creationId xmlns:a16="http://schemas.microsoft.com/office/drawing/2014/main" id="{EE87817D-689D-4D66-89D0-31073FAE81D3}"/>
              </a:ext>
            </a:extLst>
          </p:cNvPr>
          <p:cNvGrpSpPr/>
          <p:nvPr/>
        </p:nvGrpSpPr>
        <p:grpSpPr>
          <a:xfrm>
            <a:off x="2611728" y="3054910"/>
            <a:ext cx="6635874" cy="3034179"/>
            <a:chOff x="5000582" y="1750080"/>
            <a:chExt cx="7191418" cy="3074194"/>
          </a:xfrm>
        </p:grpSpPr>
        <p:pic>
          <p:nvPicPr>
            <p:cNvPr id="5" name="Content Placeholder 3">
              <a:extLst>
                <a:ext uri="{FF2B5EF4-FFF2-40B4-BE49-F238E27FC236}">
                  <a16:creationId xmlns:a16="http://schemas.microsoft.com/office/drawing/2014/main" id="{861743E7-A88A-4123-9D83-2F68945DDCAC}"/>
                </a:ext>
              </a:extLst>
            </p:cNvPr>
            <p:cNvPicPr>
              <a:picLocks noChangeAspect="1"/>
            </p:cNvPicPr>
            <p:nvPr/>
          </p:nvPicPr>
          <p:blipFill>
            <a:blip r:embed="rId3" cstate="print"/>
            <a:stretch>
              <a:fillRect/>
            </a:stretch>
          </p:blipFill>
          <p:spPr>
            <a:xfrm>
              <a:off x="5000582" y="1750080"/>
              <a:ext cx="7191418" cy="3074194"/>
            </a:xfrm>
            <a:prstGeom prst="rect">
              <a:avLst/>
            </a:prstGeom>
          </p:spPr>
        </p:pic>
        <p:cxnSp>
          <p:nvCxnSpPr>
            <p:cNvPr id="6" name="Straight Connector 5">
              <a:extLst>
                <a:ext uri="{FF2B5EF4-FFF2-40B4-BE49-F238E27FC236}">
                  <a16:creationId xmlns:a16="http://schemas.microsoft.com/office/drawing/2014/main" id="{30FD95A4-6EF1-4C0F-BE05-A11F587ADB63}"/>
                </a:ext>
              </a:extLst>
            </p:cNvPr>
            <p:cNvCxnSpPr>
              <a:cxnSpLocks/>
            </p:cNvCxnSpPr>
            <p:nvPr/>
          </p:nvCxnSpPr>
          <p:spPr>
            <a:xfrm>
              <a:off x="8669867" y="43053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D651D4-9F34-49C9-A057-A6791B0B1583}"/>
                </a:ext>
              </a:extLst>
            </p:cNvPr>
            <p:cNvCxnSpPr>
              <a:cxnSpLocks/>
            </p:cNvCxnSpPr>
            <p:nvPr/>
          </p:nvCxnSpPr>
          <p:spPr>
            <a:xfrm>
              <a:off x="7138459" y="4297892"/>
              <a:ext cx="1248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2B9DA9-74B3-41AE-B9AE-31BF596D4E9C}"/>
                </a:ext>
              </a:extLst>
            </p:cNvPr>
            <p:cNvCxnSpPr>
              <a:cxnSpLocks/>
            </p:cNvCxnSpPr>
            <p:nvPr/>
          </p:nvCxnSpPr>
          <p:spPr>
            <a:xfrm flipV="1">
              <a:off x="9751484" y="3987923"/>
              <a:ext cx="0" cy="930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F9570E-4B8A-4223-A6CB-BA6D097296A1}"/>
                </a:ext>
              </a:extLst>
            </p:cNvPr>
            <p:cNvCxnSpPr>
              <a:cxnSpLocks/>
            </p:cNvCxnSpPr>
            <p:nvPr/>
          </p:nvCxnSpPr>
          <p:spPr>
            <a:xfrm>
              <a:off x="10418234" y="3665008"/>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AA0CF7-C9B1-4FD9-BECB-859E6922DCF0}"/>
                </a:ext>
              </a:extLst>
            </p:cNvPr>
            <p:cNvCxnSpPr>
              <a:cxnSpLocks/>
            </p:cNvCxnSpPr>
            <p:nvPr/>
          </p:nvCxnSpPr>
          <p:spPr>
            <a:xfrm flipV="1">
              <a:off x="11277601" y="2747556"/>
              <a:ext cx="0" cy="930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9072-095F-4BED-97A0-5BCEE1E294F6}"/>
                </a:ext>
              </a:extLst>
            </p:cNvPr>
            <p:cNvCxnSpPr>
              <a:cxnSpLocks/>
            </p:cNvCxnSpPr>
            <p:nvPr/>
          </p:nvCxnSpPr>
          <p:spPr>
            <a:xfrm flipV="1">
              <a:off x="12037484" y="2550284"/>
              <a:ext cx="0" cy="1686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AE0E23-8D1F-4884-A79E-143E916610DE}"/>
                </a:ext>
              </a:extLst>
            </p:cNvPr>
            <p:cNvCxnSpPr>
              <a:cxnSpLocks/>
            </p:cNvCxnSpPr>
            <p:nvPr/>
          </p:nvCxnSpPr>
          <p:spPr>
            <a:xfrm>
              <a:off x="11924878" y="2550284"/>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A9DDED-4499-4E97-97B0-8340B3664897}"/>
                </a:ext>
              </a:extLst>
            </p:cNvPr>
            <p:cNvCxnSpPr>
              <a:cxnSpLocks/>
            </p:cNvCxnSpPr>
            <p:nvPr/>
          </p:nvCxnSpPr>
          <p:spPr>
            <a:xfrm>
              <a:off x="11918105" y="4236720"/>
              <a:ext cx="1227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D7DD55-6F69-4696-B5EC-D8BA30085CD7}"/>
                </a:ext>
              </a:extLst>
            </p:cNvPr>
            <p:cNvCxnSpPr>
              <a:cxnSpLocks/>
            </p:cNvCxnSpPr>
            <p:nvPr/>
          </p:nvCxnSpPr>
          <p:spPr>
            <a:xfrm>
              <a:off x="5694680" y="3307080"/>
              <a:ext cx="401320" cy="812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A3362-BCD2-4551-AFE7-FF7A7F491B02}"/>
                </a:ext>
              </a:extLst>
            </p:cNvPr>
            <p:cNvCxnSpPr>
              <a:cxnSpLocks/>
            </p:cNvCxnSpPr>
            <p:nvPr/>
          </p:nvCxnSpPr>
          <p:spPr>
            <a:xfrm>
              <a:off x="6156538" y="3785126"/>
              <a:ext cx="158431" cy="3703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7F05DD-9E6C-4AD6-8264-53E458B38A2C}"/>
                </a:ext>
              </a:extLst>
            </p:cNvPr>
            <p:cNvCxnSpPr>
              <a:cxnSpLocks/>
            </p:cNvCxnSpPr>
            <p:nvPr/>
          </p:nvCxnSpPr>
          <p:spPr>
            <a:xfrm flipH="1">
              <a:off x="6068274" y="3803690"/>
              <a:ext cx="101809" cy="3161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93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F3A4-1E9D-49AD-A328-5FDF99DC4C25}"/>
              </a:ext>
            </a:extLst>
          </p:cNvPr>
          <p:cNvSpPr>
            <a:spLocks noGrp="1"/>
          </p:cNvSpPr>
          <p:nvPr>
            <p:ph type="title"/>
          </p:nvPr>
        </p:nvSpPr>
        <p:spPr/>
        <p:txBody>
          <a:bodyPr/>
          <a:lstStyle/>
          <a:p>
            <a:r>
              <a:rPr lang="en-US" dirty="0"/>
              <a:t>Wi-Fi Calling Security Mechanisms </a:t>
            </a:r>
          </a:p>
        </p:txBody>
      </p:sp>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838200" y="838200"/>
            <a:ext cx="10287000" cy="2667000"/>
          </a:xfrm>
        </p:spPr>
        <p:txBody>
          <a:bodyPr/>
          <a:lstStyle/>
          <a:p>
            <a:r>
              <a:rPr lang="en-US" dirty="0"/>
              <a:t>Using well-examined 3GPP Authentication and Key Agreement (AKA) and SIM-based security adopted by VoLTE – symmetric cryptography.</a:t>
            </a:r>
          </a:p>
          <a:p>
            <a:endParaRPr lang="en-US" dirty="0"/>
          </a:p>
          <a:p>
            <a:r>
              <a:rPr lang="en-US" dirty="0"/>
              <a:t>All Wi-Fi calling signaling and voice/text packets are delivered through IPsec (Internet Protocol Security) – ciphering and integrity protection.</a:t>
            </a:r>
          </a:p>
          <a:p>
            <a:endParaRPr lang="en-US" dirty="0"/>
          </a:p>
        </p:txBody>
      </p:sp>
      <p:sp>
        <p:nvSpPr>
          <p:cNvPr id="4" name="Rounded Rectangle 3">
            <a:extLst>
              <a:ext uri="{FF2B5EF4-FFF2-40B4-BE49-F238E27FC236}">
                <a16:creationId xmlns:a16="http://schemas.microsoft.com/office/drawing/2014/main" id="{01C304DD-13A8-48B8-9601-3749874E8083}"/>
              </a:ext>
            </a:extLst>
          </p:cNvPr>
          <p:cNvSpPr/>
          <p:nvPr/>
        </p:nvSpPr>
        <p:spPr>
          <a:xfrm>
            <a:off x="2514600" y="4284133"/>
            <a:ext cx="7315200" cy="838200"/>
          </a:xfrm>
          <a:prstGeom prst="roundRect">
            <a:avLst/>
          </a:prstGeom>
          <a:solidFill>
            <a:schemeClr val="bg1">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sz="3600" dirty="0"/>
              <a:t>How does it go wrong?</a:t>
            </a:r>
          </a:p>
        </p:txBody>
      </p:sp>
    </p:spTree>
    <p:extLst>
      <p:ext uri="{BB962C8B-B14F-4D97-AF65-F5344CB8AC3E}">
        <p14:creationId xmlns:p14="http://schemas.microsoft.com/office/powerpoint/2010/main" val="7027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solidFill>
                  <a:schemeClr val="tx1"/>
                </a:solidFill>
              </a:rPr>
              <a:t>Vulnerabilities</a:t>
            </a:r>
          </a:p>
          <a:p>
            <a:r>
              <a:rPr lang="en-US" dirty="0">
                <a:solidFill>
                  <a:schemeClr val="bg1">
                    <a:lumMod val="85000"/>
                  </a:schemeClr>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445733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1676400" y="2941320"/>
            <a:ext cx="8839200" cy="990600"/>
          </a:xfrm>
        </p:spPr>
        <p:txBody>
          <a:bodyPr/>
          <a:lstStyle/>
          <a:p>
            <a:pPr marL="0" indent="0">
              <a:buNone/>
            </a:pPr>
            <a:r>
              <a:rPr lang="en-US" sz="2800" dirty="0"/>
              <a:t>Finding 1: Wi-Fi calling devices will activate Wi-Fi calling services over an </a:t>
            </a:r>
            <a:r>
              <a:rPr lang="en-US" sz="2800" dirty="0">
                <a:solidFill>
                  <a:srgbClr val="FF0000"/>
                </a:solidFill>
              </a:rPr>
              <a:t>insecure</a:t>
            </a:r>
            <a:r>
              <a:rPr lang="en-US" sz="2800" dirty="0"/>
              <a:t> Wi-Fi network</a:t>
            </a:r>
            <a:br>
              <a:rPr lang="en-US" sz="2800" dirty="0"/>
            </a:br>
            <a:endParaRPr lang="en-US" sz="2800" dirty="0"/>
          </a:p>
        </p:txBody>
      </p:sp>
    </p:spTree>
    <p:extLst>
      <p:ext uri="{BB962C8B-B14F-4D97-AF65-F5344CB8AC3E}">
        <p14:creationId xmlns:p14="http://schemas.microsoft.com/office/powerpoint/2010/main" val="2756864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F3A4-1E9D-49AD-A328-5FDF99DC4C25}"/>
              </a:ext>
            </a:extLst>
          </p:cNvPr>
          <p:cNvSpPr>
            <a:spLocks noGrp="1"/>
          </p:cNvSpPr>
          <p:nvPr>
            <p:ph type="title"/>
          </p:nvPr>
        </p:nvSpPr>
        <p:spPr/>
        <p:txBody>
          <a:bodyPr/>
          <a:lstStyle/>
          <a:p>
            <a:r>
              <a:rPr lang="en-US" dirty="0"/>
              <a:t>Vulnerability 1</a:t>
            </a:r>
          </a:p>
        </p:txBody>
      </p:sp>
      <p:sp>
        <p:nvSpPr>
          <p:cNvPr id="4" name="Content Placeholder 2">
            <a:extLst>
              <a:ext uri="{FF2B5EF4-FFF2-40B4-BE49-F238E27FC236}">
                <a16:creationId xmlns:a16="http://schemas.microsoft.com/office/drawing/2014/main" id="{823641CB-48B2-4653-8959-B589E00DFF86}"/>
              </a:ext>
            </a:extLst>
          </p:cNvPr>
          <p:cNvSpPr txBox="1">
            <a:spLocks/>
          </p:cNvSpPr>
          <p:nvPr/>
        </p:nvSpPr>
        <p:spPr bwMode="auto">
          <a:xfrm>
            <a:off x="762000" y="838200"/>
            <a:ext cx="10363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kern="0" dirty="0"/>
              <a:t>Vulnerability – Wi-Fi calling standards don’t exclude insecure Wi-Fi</a:t>
            </a:r>
          </a:p>
          <a:p>
            <a:pPr lvl="1"/>
            <a:r>
              <a:rPr lang="en-US" kern="0" dirty="0">
                <a:solidFill>
                  <a:schemeClr val="tx1"/>
                </a:solidFill>
              </a:rPr>
              <a:t>Two Wi-Fi access point selection modes do not consider security factors</a:t>
            </a:r>
          </a:p>
          <a:p>
            <a:pPr lvl="2"/>
            <a:r>
              <a:rPr lang="en-US" sz="2000" kern="0" dirty="0">
                <a:solidFill>
                  <a:schemeClr val="tx1"/>
                </a:solidFill>
              </a:rPr>
              <a:t>Manual (use a prioritized list) </a:t>
            </a:r>
          </a:p>
          <a:p>
            <a:pPr lvl="2"/>
            <a:r>
              <a:rPr lang="en-US" sz="2000" kern="0" dirty="0">
                <a:solidFill>
                  <a:schemeClr val="tx1"/>
                </a:solidFill>
              </a:rPr>
              <a:t>Automated (ANDSF, Access network discovery and selection function)</a:t>
            </a:r>
          </a:p>
        </p:txBody>
      </p:sp>
      <p:sp>
        <p:nvSpPr>
          <p:cNvPr id="5" name="Content Placeholder 2">
            <a:extLst>
              <a:ext uri="{FF2B5EF4-FFF2-40B4-BE49-F238E27FC236}">
                <a16:creationId xmlns:a16="http://schemas.microsoft.com/office/drawing/2014/main" id="{6DAD1789-DB25-4ECA-ADC0-B5C671A39CD1}"/>
              </a:ext>
            </a:extLst>
          </p:cNvPr>
          <p:cNvSpPr txBox="1">
            <a:spLocks/>
          </p:cNvSpPr>
          <p:nvPr/>
        </p:nvSpPr>
        <p:spPr bwMode="auto">
          <a:xfrm>
            <a:off x="762000" y="3276600"/>
            <a:ext cx="10363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kern="0" dirty="0"/>
              <a:t>Validation:</a:t>
            </a:r>
          </a:p>
          <a:p>
            <a:pPr lvl="1"/>
            <a:r>
              <a:rPr lang="en-US" kern="0" dirty="0">
                <a:solidFill>
                  <a:schemeClr val="tx1"/>
                </a:solidFill>
              </a:rPr>
              <a:t>Deploy an insecure Wi-Fi network using a Wi-Fi router which is vulnerable to ARP spoofing attack – </a:t>
            </a:r>
            <a:r>
              <a:rPr lang="en-US" u="sng" kern="0" dirty="0">
                <a:solidFill>
                  <a:schemeClr val="tx1"/>
                </a:solidFill>
              </a:rPr>
              <a:t>foundation of a variety of MITM attacks</a:t>
            </a:r>
          </a:p>
          <a:p>
            <a:pPr lvl="2"/>
            <a:r>
              <a:rPr lang="en-US" sz="1800" kern="0" dirty="0">
                <a:solidFill>
                  <a:schemeClr val="tx1"/>
                </a:solidFill>
              </a:rPr>
              <a:t>I.e., victim’s WIFI packets will be intercepted and delivered to adversaries</a:t>
            </a:r>
          </a:p>
          <a:p>
            <a:pPr lvl="1"/>
            <a:r>
              <a:rPr lang="en-US" kern="0" dirty="0">
                <a:solidFill>
                  <a:schemeClr val="tx1"/>
                </a:solidFill>
              </a:rPr>
              <a:t>We test whether the Wi-Fi calling devices keep connecting to the above Wi-Fi router</a:t>
            </a:r>
          </a:p>
        </p:txBody>
      </p:sp>
      <p:sp>
        <p:nvSpPr>
          <p:cNvPr id="8" name="Rounded Rectangle 3">
            <a:extLst>
              <a:ext uri="{FF2B5EF4-FFF2-40B4-BE49-F238E27FC236}">
                <a16:creationId xmlns:a16="http://schemas.microsoft.com/office/drawing/2014/main" id="{FF50BACD-1457-49D7-89DD-74DED356A76E}"/>
              </a:ext>
            </a:extLst>
          </p:cNvPr>
          <p:cNvSpPr/>
          <p:nvPr/>
        </p:nvSpPr>
        <p:spPr>
          <a:xfrm>
            <a:off x="2438400" y="5715000"/>
            <a:ext cx="7698792" cy="504890"/>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sz="2000" dirty="0">
                <a:solidFill>
                  <a:srgbClr val="C00000"/>
                </a:solidFill>
              </a:rPr>
              <a:t>All tested Wi-Fi calling devices connected to the insecure Wi-Fi router!!!</a:t>
            </a:r>
          </a:p>
        </p:txBody>
      </p:sp>
    </p:spTree>
    <p:extLst>
      <p:ext uri="{BB962C8B-B14F-4D97-AF65-F5344CB8AC3E}">
        <p14:creationId xmlns:p14="http://schemas.microsoft.com/office/powerpoint/2010/main" val="195326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1181100" y="3124200"/>
            <a:ext cx="9829800" cy="990600"/>
          </a:xfrm>
        </p:spPr>
        <p:txBody>
          <a:bodyPr/>
          <a:lstStyle/>
          <a:p>
            <a:pPr marL="0" indent="0">
              <a:buNone/>
            </a:pPr>
            <a:r>
              <a:rPr lang="en-US" dirty="0"/>
              <a:t>Finding 2: Wi-Fi calling devices do not employ security defense against the common Wi-Fi ARP spoofing attacks</a:t>
            </a:r>
            <a:br>
              <a:rPr lang="en-US" dirty="0"/>
            </a:br>
            <a:endParaRPr lang="en-US" dirty="0"/>
          </a:p>
        </p:txBody>
      </p:sp>
    </p:spTree>
    <p:extLst>
      <p:ext uri="{BB962C8B-B14F-4D97-AF65-F5344CB8AC3E}">
        <p14:creationId xmlns:p14="http://schemas.microsoft.com/office/powerpoint/2010/main" val="425997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BD697-641D-48EF-A639-90190C916DC6}"/>
              </a:ext>
            </a:extLst>
          </p:cNvPr>
          <p:cNvSpPr>
            <a:spLocks noGrp="1"/>
          </p:cNvSpPr>
          <p:nvPr>
            <p:ph type="title"/>
          </p:nvPr>
        </p:nvSpPr>
        <p:spPr/>
        <p:txBody>
          <a:bodyPr/>
          <a:lstStyle/>
          <a:p>
            <a:r>
              <a:rPr lang="en-US" dirty="0"/>
              <a:t>Cellular Networks</a:t>
            </a:r>
          </a:p>
        </p:txBody>
      </p:sp>
      <p:sp>
        <p:nvSpPr>
          <p:cNvPr id="3" name="Content Placeholder 2">
            <a:extLst>
              <a:ext uri="{FF2B5EF4-FFF2-40B4-BE49-F238E27FC236}">
                <a16:creationId xmlns:a16="http://schemas.microsoft.com/office/drawing/2014/main" id="{9ADA278C-8490-4A1E-A241-1263BEE63574}"/>
              </a:ext>
            </a:extLst>
          </p:cNvPr>
          <p:cNvSpPr>
            <a:spLocks noGrp="1"/>
          </p:cNvSpPr>
          <p:nvPr>
            <p:ph idx="1"/>
          </p:nvPr>
        </p:nvSpPr>
        <p:spPr/>
        <p:txBody>
          <a:bodyPr/>
          <a:lstStyle/>
          <a:p>
            <a:r>
              <a:rPr lang="en-US" sz="2800" dirty="0"/>
              <a:t>Using the cellular networks for ubiquitous </a:t>
            </a:r>
            <a:r>
              <a:rPr lang="en-US" sz="2800" u="sng" dirty="0"/>
              <a:t>data</a:t>
            </a:r>
            <a:r>
              <a:rPr lang="en-US" sz="2800" dirty="0"/>
              <a:t>, </a:t>
            </a:r>
            <a:r>
              <a:rPr lang="en-US" sz="2800" u="sng" dirty="0"/>
              <a:t>voice</a:t>
            </a:r>
            <a:r>
              <a:rPr lang="en-US" sz="2800" dirty="0"/>
              <a:t>, and </a:t>
            </a:r>
            <a:r>
              <a:rPr lang="en-US" sz="2800" u="sng" dirty="0"/>
              <a:t>text services</a:t>
            </a:r>
            <a:r>
              <a:rPr lang="en-US" sz="2800" dirty="0"/>
              <a:t>.</a:t>
            </a:r>
          </a:p>
          <a:p>
            <a:pPr lvl="1"/>
            <a:r>
              <a:rPr lang="en-US" sz="2400" dirty="0"/>
              <a:t>Voice and text communication</a:t>
            </a:r>
          </a:p>
          <a:p>
            <a:pPr lvl="1"/>
            <a:r>
              <a:rPr lang="en-US" sz="2400" dirty="0"/>
              <a:t>Chatting with others on Apps</a:t>
            </a:r>
          </a:p>
          <a:p>
            <a:pPr lvl="1"/>
            <a:r>
              <a:rPr lang="en-US" sz="2400" dirty="0"/>
              <a:t>Browsing the websites</a:t>
            </a:r>
          </a:p>
          <a:p>
            <a:pPr lvl="1"/>
            <a:r>
              <a:rPr lang="en-US" sz="2400" dirty="0"/>
              <a:t>Conducting monetary transactions</a:t>
            </a:r>
          </a:p>
          <a:p>
            <a:pPr lvl="1"/>
            <a:r>
              <a:rPr lang="en-US" sz="2400" dirty="0"/>
              <a:t>Accessing smart devices</a:t>
            </a:r>
          </a:p>
          <a:p>
            <a:pPr lvl="1"/>
            <a:r>
              <a:rPr lang="en-US" sz="2400" dirty="0"/>
              <a:t>More new features/functions are added…</a:t>
            </a:r>
          </a:p>
          <a:p>
            <a:endParaRPr lang="en-US" dirty="0"/>
          </a:p>
        </p:txBody>
      </p:sp>
      <p:grpSp>
        <p:nvGrpSpPr>
          <p:cNvPr id="5" name="Group 4">
            <a:extLst>
              <a:ext uri="{FF2B5EF4-FFF2-40B4-BE49-F238E27FC236}">
                <a16:creationId xmlns:a16="http://schemas.microsoft.com/office/drawing/2014/main" id="{2AEF5C29-C947-4D16-A817-64621C4F1ECC}"/>
              </a:ext>
            </a:extLst>
          </p:cNvPr>
          <p:cNvGrpSpPr/>
          <p:nvPr/>
        </p:nvGrpSpPr>
        <p:grpSpPr>
          <a:xfrm>
            <a:off x="5878401" y="4420825"/>
            <a:ext cx="4494794" cy="1627278"/>
            <a:chOff x="2891307" y="5575852"/>
            <a:chExt cx="7281393" cy="2387662"/>
          </a:xfrm>
        </p:grpSpPr>
        <p:pic>
          <p:nvPicPr>
            <p:cNvPr id="6" name="Picture 5" descr="verizon-logo-topic.png">
              <a:extLst>
                <a:ext uri="{FF2B5EF4-FFF2-40B4-BE49-F238E27FC236}">
                  <a16:creationId xmlns:a16="http://schemas.microsoft.com/office/drawing/2014/main" id="{55FD57E5-563F-40D8-ACA3-AE7D20F9B6C1}"/>
                </a:ext>
              </a:extLst>
            </p:cNvPr>
            <p:cNvPicPr>
              <a:picLocks noChangeAspect="1"/>
            </p:cNvPicPr>
            <p:nvPr/>
          </p:nvPicPr>
          <p:blipFill>
            <a:blip r:embed="rId3" cstate="print"/>
            <a:stretch>
              <a:fillRect/>
            </a:stretch>
          </p:blipFill>
          <p:spPr>
            <a:xfrm>
              <a:off x="2891307" y="5869930"/>
              <a:ext cx="2452632" cy="2093584"/>
            </a:xfrm>
            <a:prstGeom prst="rect">
              <a:avLst/>
            </a:prstGeom>
          </p:spPr>
        </p:pic>
        <p:pic>
          <p:nvPicPr>
            <p:cNvPr id="7" name="Picture 6" descr="Sprint.0.jpg">
              <a:extLst>
                <a:ext uri="{FF2B5EF4-FFF2-40B4-BE49-F238E27FC236}">
                  <a16:creationId xmlns:a16="http://schemas.microsoft.com/office/drawing/2014/main" id="{31AD45F3-F554-43A5-8F3D-0A2FE2384FB0}"/>
                </a:ext>
              </a:extLst>
            </p:cNvPr>
            <p:cNvPicPr>
              <a:picLocks noChangeAspect="1"/>
            </p:cNvPicPr>
            <p:nvPr/>
          </p:nvPicPr>
          <p:blipFill>
            <a:blip r:embed="rId4" cstate="print"/>
            <a:stretch>
              <a:fillRect/>
            </a:stretch>
          </p:blipFill>
          <p:spPr>
            <a:xfrm>
              <a:off x="7870135" y="5575852"/>
              <a:ext cx="2302565" cy="1311964"/>
            </a:xfrm>
            <a:prstGeom prst="rect">
              <a:avLst/>
            </a:prstGeom>
          </p:spPr>
        </p:pic>
        <p:pic>
          <p:nvPicPr>
            <p:cNvPr id="8" name="Picture 7" descr="download.png">
              <a:extLst>
                <a:ext uri="{FF2B5EF4-FFF2-40B4-BE49-F238E27FC236}">
                  <a16:creationId xmlns:a16="http://schemas.microsoft.com/office/drawing/2014/main" id="{B13417C3-B6EA-45B3-96CF-EE13521A6BA7}"/>
                </a:ext>
              </a:extLst>
            </p:cNvPr>
            <p:cNvPicPr>
              <a:picLocks noChangeAspect="1"/>
            </p:cNvPicPr>
            <p:nvPr/>
          </p:nvPicPr>
          <p:blipFill>
            <a:blip r:embed="rId5" cstate="print"/>
            <a:stretch>
              <a:fillRect/>
            </a:stretch>
          </p:blipFill>
          <p:spPr>
            <a:xfrm>
              <a:off x="6554130" y="5826434"/>
              <a:ext cx="1228209" cy="1045055"/>
            </a:xfrm>
            <a:prstGeom prst="rect">
              <a:avLst/>
            </a:prstGeom>
          </p:spPr>
        </p:pic>
        <p:pic>
          <p:nvPicPr>
            <p:cNvPr id="9" name="Picture 8" descr="download (1).png">
              <a:extLst>
                <a:ext uri="{FF2B5EF4-FFF2-40B4-BE49-F238E27FC236}">
                  <a16:creationId xmlns:a16="http://schemas.microsoft.com/office/drawing/2014/main" id="{89CCF301-39E2-41C4-BADD-8607D896787A}"/>
                </a:ext>
              </a:extLst>
            </p:cNvPr>
            <p:cNvPicPr>
              <a:picLocks noChangeAspect="1"/>
            </p:cNvPicPr>
            <p:nvPr/>
          </p:nvPicPr>
          <p:blipFill>
            <a:blip r:embed="rId6" cstate="print"/>
            <a:stretch>
              <a:fillRect/>
            </a:stretch>
          </p:blipFill>
          <p:spPr>
            <a:xfrm>
              <a:off x="5132835" y="5714244"/>
              <a:ext cx="1287843" cy="1100688"/>
            </a:xfrm>
            <a:prstGeom prst="rect">
              <a:avLst/>
            </a:prstGeom>
          </p:spPr>
        </p:pic>
      </p:grpSp>
      <p:pic>
        <p:nvPicPr>
          <p:cNvPr id="10" name="Picture 2" descr="Bubble, chat, communication, facebook messenger, message icon">
            <a:extLst>
              <a:ext uri="{FF2B5EF4-FFF2-40B4-BE49-F238E27FC236}">
                <a16:creationId xmlns:a16="http://schemas.microsoft.com/office/drawing/2014/main" id="{56B3F091-59DC-46D6-BC8E-B4AEFCA518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47316" y="4483885"/>
            <a:ext cx="772084" cy="7720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eChat on the App Store">
            <a:extLst>
              <a:ext uri="{FF2B5EF4-FFF2-40B4-BE49-F238E27FC236}">
                <a16:creationId xmlns:a16="http://schemas.microsoft.com/office/drawing/2014/main" id="{D200B2C8-AF70-462C-B045-FB3520EFD2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89364" y="4514571"/>
            <a:ext cx="705430" cy="7054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oogle Chrome - Wikipedia">
            <a:extLst>
              <a:ext uri="{FF2B5EF4-FFF2-40B4-BE49-F238E27FC236}">
                <a16:creationId xmlns:a16="http://schemas.microsoft.com/office/drawing/2014/main" id="{DD05650E-4AFC-4A6E-8D70-D148AB1539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25340" y="5632364"/>
            <a:ext cx="616036" cy="6160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hase Forgives Canadian Credit Card Holders">
            <a:extLst>
              <a:ext uri="{FF2B5EF4-FFF2-40B4-BE49-F238E27FC236}">
                <a16:creationId xmlns:a16="http://schemas.microsoft.com/office/drawing/2014/main" id="{11DE42DC-89FD-4CF1-8BE1-6348B599F5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9364" y="5516538"/>
            <a:ext cx="1323488" cy="73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72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F3A4-1E9D-49AD-A328-5FDF99DC4C25}"/>
              </a:ext>
            </a:extLst>
          </p:cNvPr>
          <p:cNvSpPr>
            <a:spLocks noGrp="1"/>
          </p:cNvSpPr>
          <p:nvPr>
            <p:ph type="title"/>
          </p:nvPr>
        </p:nvSpPr>
        <p:spPr/>
        <p:txBody>
          <a:bodyPr/>
          <a:lstStyle/>
          <a:p>
            <a:r>
              <a:rPr lang="en-US" dirty="0"/>
              <a:t>Vulnerability 2</a:t>
            </a:r>
          </a:p>
        </p:txBody>
      </p:sp>
      <p:sp>
        <p:nvSpPr>
          <p:cNvPr id="4" name="Content Placeholder 2">
            <a:extLst>
              <a:ext uri="{FF2B5EF4-FFF2-40B4-BE49-F238E27FC236}">
                <a16:creationId xmlns:a16="http://schemas.microsoft.com/office/drawing/2014/main" id="{823641CB-48B2-4653-8959-B589E00DFF86}"/>
              </a:ext>
            </a:extLst>
          </p:cNvPr>
          <p:cNvSpPr txBox="1">
            <a:spLocks/>
          </p:cNvSpPr>
          <p:nvPr/>
        </p:nvSpPr>
        <p:spPr bwMode="auto">
          <a:xfrm>
            <a:off x="762000" y="838200"/>
            <a:ext cx="10363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sz="2800" kern="0" dirty="0"/>
              <a:t>Vulnerability - Wi-Fi calling devices always accept ARP Reply message </a:t>
            </a:r>
          </a:p>
          <a:p>
            <a:pPr lvl="1"/>
            <a:r>
              <a:rPr lang="en-US" sz="2400" b="1" u="sng" dirty="0">
                <a:solidFill>
                  <a:srgbClr val="C00000"/>
                </a:solidFill>
              </a:rPr>
              <a:t>All packets sent by Wi-Fi calling devices can be redirected to adversaries</a:t>
            </a:r>
          </a:p>
          <a:p>
            <a:endParaRPr lang="en-US" sz="2800" b="1" u="sng" dirty="0">
              <a:solidFill>
                <a:srgbClr val="C00000"/>
              </a:solidFill>
            </a:endParaRPr>
          </a:p>
        </p:txBody>
      </p:sp>
      <p:sp>
        <p:nvSpPr>
          <p:cNvPr id="5" name="Content Placeholder 2">
            <a:extLst>
              <a:ext uri="{FF2B5EF4-FFF2-40B4-BE49-F238E27FC236}">
                <a16:creationId xmlns:a16="http://schemas.microsoft.com/office/drawing/2014/main" id="{6DAD1789-DB25-4ECA-ADC0-B5C671A39CD1}"/>
              </a:ext>
            </a:extLst>
          </p:cNvPr>
          <p:cNvSpPr txBox="1">
            <a:spLocks/>
          </p:cNvSpPr>
          <p:nvPr/>
        </p:nvSpPr>
        <p:spPr bwMode="auto">
          <a:xfrm>
            <a:off x="762000" y="2895600"/>
            <a:ext cx="10363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sz="2800" kern="0" dirty="0"/>
              <a:t>Validation:</a:t>
            </a:r>
          </a:p>
          <a:p>
            <a:pPr lvl="1"/>
            <a:r>
              <a:rPr lang="en-US" sz="2400" kern="0" dirty="0">
                <a:solidFill>
                  <a:schemeClr val="tx1"/>
                </a:solidFill>
              </a:rPr>
              <a:t>Employing </a:t>
            </a:r>
            <a:r>
              <a:rPr lang="en-US" sz="2400" kern="0" dirty="0" err="1">
                <a:solidFill>
                  <a:schemeClr val="tx1"/>
                </a:solidFill>
              </a:rPr>
              <a:t>EtterCap</a:t>
            </a:r>
            <a:r>
              <a:rPr lang="en-US" sz="2400" kern="0" dirty="0">
                <a:solidFill>
                  <a:schemeClr val="tx1"/>
                </a:solidFill>
              </a:rPr>
              <a:t> to send ARP reply message to Wi-Fi calling devices. </a:t>
            </a:r>
          </a:p>
        </p:txBody>
      </p:sp>
      <p:pic>
        <p:nvPicPr>
          <p:cNvPr id="6" name="Picture 2">
            <a:extLst>
              <a:ext uri="{FF2B5EF4-FFF2-40B4-BE49-F238E27FC236}">
                <a16:creationId xmlns:a16="http://schemas.microsoft.com/office/drawing/2014/main" id="{F65E8019-BE34-4E1B-BFBA-088718F33543}"/>
              </a:ext>
            </a:extLst>
          </p:cNvPr>
          <p:cNvPicPr>
            <a:picLocks noChangeAspect="1" noChangeArrowheads="1"/>
          </p:cNvPicPr>
          <p:nvPr/>
        </p:nvPicPr>
        <p:blipFill>
          <a:blip r:embed="rId3" cstate="print"/>
          <a:srcRect/>
          <a:stretch>
            <a:fillRect/>
          </a:stretch>
        </p:blipFill>
        <p:spPr bwMode="auto">
          <a:xfrm>
            <a:off x="2133600" y="4495800"/>
            <a:ext cx="7848600" cy="983310"/>
          </a:xfrm>
          <a:prstGeom prst="rect">
            <a:avLst/>
          </a:prstGeom>
          <a:noFill/>
          <a:ln w="9525">
            <a:solidFill>
              <a:srgbClr val="003300"/>
            </a:solidFill>
            <a:miter lim="800000"/>
            <a:headEnd/>
            <a:tailEnd/>
          </a:ln>
        </p:spPr>
      </p:pic>
      <p:sp>
        <p:nvSpPr>
          <p:cNvPr id="7" name="TextBox 6">
            <a:extLst>
              <a:ext uri="{FF2B5EF4-FFF2-40B4-BE49-F238E27FC236}">
                <a16:creationId xmlns:a16="http://schemas.microsoft.com/office/drawing/2014/main" id="{6BF6676B-5286-4C8F-8EF7-454EF826764B}"/>
              </a:ext>
            </a:extLst>
          </p:cNvPr>
          <p:cNvSpPr txBox="1"/>
          <p:nvPr/>
        </p:nvSpPr>
        <p:spPr>
          <a:xfrm>
            <a:off x="2695575" y="5650620"/>
            <a:ext cx="6800850" cy="400110"/>
          </a:xfrm>
          <a:prstGeom prst="rect">
            <a:avLst/>
          </a:prstGeom>
          <a:noFill/>
        </p:spPr>
        <p:txBody>
          <a:bodyPr wrap="square" rtlCol="0">
            <a:spAutoFit/>
          </a:bodyPr>
          <a:lstStyle/>
          <a:p>
            <a:pPr>
              <a:buNone/>
            </a:pPr>
            <a:r>
              <a:rPr lang="en-US" altLang="zh-TW" sz="2000" b="1" dirty="0">
                <a:solidFill>
                  <a:srgbClr val="006600"/>
                </a:solidFill>
              </a:rPr>
              <a:t>Adversaries can capture all Wi-Fi packets sent by the victim</a:t>
            </a:r>
            <a:endParaRPr lang="zh-TW" altLang="en-US" sz="2000" b="1" dirty="0">
              <a:solidFill>
                <a:srgbClr val="006600"/>
              </a:solidFill>
            </a:endParaRPr>
          </a:p>
        </p:txBody>
      </p:sp>
    </p:spTree>
    <p:extLst>
      <p:ext uri="{BB962C8B-B14F-4D97-AF65-F5344CB8AC3E}">
        <p14:creationId xmlns:p14="http://schemas.microsoft.com/office/powerpoint/2010/main" val="53138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1866900" y="2933700"/>
            <a:ext cx="8458200" cy="990600"/>
          </a:xfrm>
        </p:spPr>
        <p:txBody>
          <a:bodyPr/>
          <a:lstStyle/>
          <a:p>
            <a:pPr marL="0" indent="0">
              <a:buNone/>
            </a:pPr>
            <a:r>
              <a:rPr lang="en-US" dirty="0"/>
              <a:t>Finding </a:t>
            </a:r>
            <a:r>
              <a:rPr lang="en-US" altLang="zh-CN" dirty="0"/>
              <a:t>3</a:t>
            </a:r>
            <a:r>
              <a:rPr lang="en-US" dirty="0"/>
              <a:t>: Wi-Fi calling devices and infrastructure indeed deploy extra security mechanisms for malicious Wi-Fi attacks, </a:t>
            </a:r>
            <a:r>
              <a:rPr lang="en-US" dirty="0">
                <a:solidFill>
                  <a:srgbClr val="FF0000"/>
                </a:solidFill>
              </a:rPr>
              <a:t>however, it is not enough</a:t>
            </a:r>
            <a:r>
              <a:rPr lang="en-US" dirty="0"/>
              <a:t>.</a:t>
            </a:r>
            <a:br>
              <a:rPr lang="en-US" dirty="0"/>
            </a:br>
            <a:endParaRPr lang="en-US" dirty="0"/>
          </a:p>
        </p:txBody>
      </p:sp>
    </p:spTree>
    <p:extLst>
      <p:ext uri="{BB962C8B-B14F-4D97-AF65-F5344CB8AC3E}">
        <p14:creationId xmlns:p14="http://schemas.microsoft.com/office/powerpoint/2010/main" val="3647326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F3A4-1E9D-49AD-A328-5FDF99DC4C25}"/>
              </a:ext>
            </a:extLst>
          </p:cNvPr>
          <p:cNvSpPr>
            <a:spLocks noGrp="1"/>
          </p:cNvSpPr>
          <p:nvPr>
            <p:ph type="title"/>
          </p:nvPr>
        </p:nvSpPr>
        <p:spPr/>
        <p:txBody>
          <a:bodyPr/>
          <a:lstStyle/>
          <a:p>
            <a:r>
              <a:rPr lang="en-US" dirty="0"/>
              <a:t>A system-switch mechanism</a:t>
            </a:r>
          </a:p>
        </p:txBody>
      </p:sp>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838200" y="838200"/>
            <a:ext cx="10439400" cy="3657600"/>
          </a:xfrm>
        </p:spPr>
        <p:txBody>
          <a:bodyPr/>
          <a:lstStyle/>
          <a:p>
            <a:r>
              <a:rPr lang="en-US" altLang="zh-TW" dirty="0"/>
              <a:t>With the aforementioned two findings, adversaries can launch Wi-Fi Calling service DoS attacks </a:t>
            </a:r>
          </a:p>
          <a:p>
            <a:pPr lvl="1"/>
            <a:r>
              <a:rPr lang="en-US" altLang="zh-TW" dirty="0"/>
              <a:t>Discarding all intercepted Wi-Fi signaling and voice/text packets</a:t>
            </a:r>
          </a:p>
          <a:p>
            <a:pPr lvl="1"/>
            <a:endParaRPr lang="en-US" altLang="zh-TW" dirty="0"/>
          </a:p>
          <a:p>
            <a:r>
              <a:rPr lang="en-US" altLang="zh-TW" dirty="0"/>
              <a:t>System-switch</a:t>
            </a:r>
            <a:r>
              <a:rPr lang="zh-TW" altLang="en-US" dirty="0"/>
              <a:t> </a:t>
            </a:r>
            <a:r>
              <a:rPr lang="en-US" altLang="zh-TW" dirty="0"/>
              <a:t>(Wi-Fi-&gt; Cellular)</a:t>
            </a:r>
          </a:p>
          <a:p>
            <a:pPr lvl="1"/>
            <a:r>
              <a:rPr lang="en-US" altLang="zh-TW" b="1" u="sng" dirty="0"/>
              <a:t>If an user fails to dial a Wi-Fi voice call</a:t>
            </a:r>
            <a:r>
              <a:rPr lang="en-US" altLang="zh-TW" b="1" dirty="0"/>
              <a:t>, </a:t>
            </a:r>
            <a:r>
              <a:rPr lang="en-US" altLang="zh-TW" dirty="0"/>
              <a:t>the mobile device will switch to </a:t>
            </a:r>
            <a:r>
              <a:rPr lang="en-US" altLang="zh-TW" dirty="0">
                <a:solidFill>
                  <a:srgbClr val="0070C0"/>
                </a:solidFill>
              </a:rPr>
              <a:t>use cellular-network-based voice services.</a:t>
            </a:r>
          </a:p>
          <a:p>
            <a:pPr lvl="1"/>
            <a:r>
              <a:rPr lang="en-US" altLang="zh-TW" b="1" u="sng" dirty="0"/>
              <a:t>If Wi-Fi calling service operators</a:t>
            </a:r>
            <a:r>
              <a:rPr lang="zh-TW" altLang="en-US" b="1" u="sng" dirty="0"/>
              <a:t> </a:t>
            </a:r>
            <a:r>
              <a:rPr lang="en-US" altLang="zh-TW" b="1" u="sng" dirty="0"/>
              <a:t>cannot route an incoming call to users by Wi-Fi calling</a:t>
            </a:r>
            <a:r>
              <a:rPr lang="en-US" altLang="zh-TW" dirty="0"/>
              <a:t>, the operators will switch it to </a:t>
            </a:r>
            <a:r>
              <a:rPr lang="en-US" altLang="zh-TW" dirty="0">
                <a:solidFill>
                  <a:srgbClr val="0070C0"/>
                </a:solidFill>
              </a:rPr>
              <a:t>use cellular-network-based one</a:t>
            </a:r>
            <a:r>
              <a:rPr lang="en-US" altLang="zh-TW" dirty="0"/>
              <a:t>.</a:t>
            </a:r>
          </a:p>
          <a:p>
            <a:endParaRPr lang="zh-TW" altLang="en-US" dirty="0"/>
          </a:p>
          <a:p>
            <a:endParaRPr lang="en-US" dirty="0"/>
          </a:p>
        </p:txBody>
      </p:sp>
      <p:graphicFrame>
        <p:nvGraphicFramePr>
          <p:cNvPr id="4" name="Object 3">
            <a:extLst>
              <a:ext uri="{FF2B5EF4-FFF2-40B4-BE49-F238E27FC236}">
                <a16:creationId xmlns:a16="http://schemas.microsoft.com/office/drawing/2014/main" id="{B204CCA9-C0FA-420A-9AFD-036699B35CBE}"/>
              </a:ext>
            </a:extLst>
          </p:cNvPr>
          <p:cNvGraphicFramePr>
            <a:graphicFrameLocks noChangeAspect="1"/>
          </p:cNvGraphicFramePr>
          <p:nvPr>
            <p:extLst>
              <p:ext uri="{D42A27DB-BD31-4B8C-83A1-F6EECF244321}">
                <p14:modId xmlns:p14="http://schemas.microsoft.com/office/powerpoint/2010/main" val="3214899657"/>
              </p:ext>
            </p:extLst>
          </p:nvPr>
        </p:nvGraphicFramePr>
        <p:xfrm>
          <a:off x="5791200" y="4578351"/>
          <a:ext cx="4696626" cy="1330325"/>
        </p:xfrm>
        <a:graphic>
          <a:graphicData uri="http://schemas.openxmlformats.org/presentationml/2006/ole">
            <mc:AlternateContent xmlns:mc="http://schemas.openxmlformats.org/markup-compatibility/2006">
              <mc:Choice xmlns:v="urn:schemas-microsoft-com:vml" Requires="v">
                <p:oleObj spid="_x0000_s1423" name="Acrobat Document" r:id="rId4" imgW="3866667" imgH="1095528" progId="AcroExch.Document.7">
                  <p:embed/>
                </p:oleObj>
              </mc:Choice>
              <mc:Fallback>
                <p:oleObj name="Acrobat Document" r:id="rId4" imgW="3866667" imgH="1095528" progId="AcroExch.Document.7">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578351"/>
                        <a:ext cx="4696626"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ounded Rectangle 3">
            <a:extLst>
              <a:ext uri="{FF2B5EF4-FFF2-40B4-BE49-F238E27FC236}">
                <a16:creationId xmlns:a16="http://schemas.microsoft.com/office/drawing/2014/main" id="{B2D032E2-8402-4B28-9C04-D1C32DA54794}"/>
              </a:ext>
            </a:extLst>
          </p:cNvPr>
          <p:cNvSpPr/>
          <p:nvPr/>
        </p:nvSpPr>
        <p:spPr>
          <a:xfrm>
            <a:off x="2042627" y="4845285"/>
            <a:ext cx="8030546" cy="82503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sz="2800" dirty="0">
                <a:solidFill>
                  <a:srgbClr val="C00000"/>
                </a:solidFill>
              </a:rPr>
              <a:t>For users, they are free of voice/text </a:t>
            </a:r>
            <a:r>
              <a:rPr lang="en-US" altLang="zh-TW" sz="2800" dirty="0" err="1">
                <a:solidFill>
                  <a:srgbClr val="C00000"/>
                </a:solidFill>
              </a:rPr>
              <a:t>DoS</a:t>
            </a:r>
            <a:r>
              <a:rPr lang="en-US" altLang="zh-TW" sz="2800" dirty="0">
                <a:solidFill>
                  <a:srgbClr val="C00000"/>
                </a:solidFill>
              </a:rPr>
              <a:t> attacks.</a:t>
            </a:r>
          </a:p>
        </p:txBody>
      </p:sp>
    </p:spTree>
    <p:extLst>
      <p:ext uri="{BB962C8B-B14F-4D97-AF65-F5344CB8AC3E}">
        <p14:creationId xmlns:p14="http://schemas.microsoft.com/office/powerpoint/2010/main" val="221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5F5E-FA9B-4153-B530-B1767B81EE4F}"/>
              </a:ext>
            </a:extLst>
          </p:cNvPr>
          <p:cNvSpPr>
            <a:spLocks noGrp="1"/>
          </p:cNvSpPr>
          <p:nvPr>
            <p:ph type="title"/>
          </p:nvPr>
        </p:nvSpPr>
        <p:spPr/>
        <p:txBody>
          <a:bodyPr/>
          <a:lstStyle/>
          <a:p>
            <a:r>
              <a:rPr lang="en-US" dirty="0"/>
              <a:t>Vulnerability </a:t>
            </a:r>
            <a:r>
              <a:rPr lang="en-US" altLang="zh-CN" dirty="0"/>
              <a:t>3</a:t>
            </a:r>
            <a:endParaRPr lang="en-US" dirty="0"/>
          </a:p>
        </p:txBody>
      </p:sp>
      <p:sp>
        <p:nvSpPr>
          <p:cNvPr id="3" name="Content Placeholder 2">
            <a:extLst>
              <a:ext uri="{FF2B5EF4-FFF2-40B4-BE49-F238E27FC236}">
                <a16:creationId xmlns:a16="http://schemas.microsoft.com/office/drawing/2014/main" id="{A596B824-C870-48D0-80E1-02BEC6F11D45}"/>
              </a:ext>
            </a:extLst>
          </p:cNvPr>
          <p:cNvSpPr>
            <a:spLocks noGrp="1"/>
          </p:cNvSpPr>
          <p:nvPr>
            <p:ph idx="1"/>
          </p:nvPr>
        </p:nvSpPr>
        <p:spPr>
          <a:xfrm>
            <a:off x="838200" y="838200"/>
            <a:ext cx="10591800" cy="3276600"/>
          </a:xfrm>
        </p:spPr>
        <p:txBody>
          <a:bodyPr/>
          <a:lstStyle/>
          <a:p>
            <a:r>
              <a:rPr lang="en-US" dirty="0"/>
              <a:t>Vulnerability 3</a:t>
            </a:r>
            <a:r>
              <a:rPr lang="en-US" altLang="zh-CN" dirty="0"/>
              <a:t>: </a:t>
            </a:r>
            <a:r>
              <a:rPr lang="en-US" altLang="zh-TW" dirty="0"/>
              <a:t>Inter-system switch voice service continuity is not revised accordingly</a:t>
            </a:r>
          </a:p>
          <a:p>
            <a:pPr marL="0" indent="0">
              <a:buNone/>
            </a:pPr>
            <a:endParaRPr lang="en-US" dirty="0"/>
          </a:p>
          <a:p>
            <a:r>
              <a:rPr lang="en-US" dirty="0"/>
              <a:t>Service continuity can seamlessly switch an ongoing Wi-Fi calling call to back to cellular-network-based voice call</a:t>
            </a:r>
          </a:p>
          <a:p>
            <a:r>
              <a:rPr lang="en-US" altLang="zh-TW" dirty="0"/>
              <a:t>However, it is only </a:t>
            </a:r>
            <a:r>
              <a:rPr lang="en-US" altLang="zh-TW" b="1" dirty="0"/>
              <a:t>triggered</a:t>
            </a:r>
            <a:r>
              <a:rPr lang="en-US" altLang="zh-TW" dirty="0"/>
              <a:t> while </a:t>
            </a:r>
            <a:r>
              <a:rPr lang="en-US" altLang="zh-TW" b="1" dirty="0"/>
              <a:t>the quality of Wi-Fi radio signals is bad</a:t>
            </a:r>
          </a:p>
          <a:p>
            <a:endParaRPr lang="en-US" dirty="0"/>
          </a:p>
        </p:txBody>
      </p:sp>
      <p:sp>
        <p:nvSpPr>
          <p:cNvPr id="4" name="Rounded Rectangle 4">
            <a:extLst>
              <a:ext uri="{FF2B5EF4-FFF2-40B4-BE49-F238E27FC236}">
                <a16:creationId xmlns:a16="http://schemas.microsoft.com/office/drawing/2014/main" id="{D3B7D84A-A680-46D1-B58E-634E22E3FD34}"/>
              </a:ext>
            </a:extLst>
          </p:cNvPr>
          <p:cNvSpPr/>
          <p:nvPr/>
        </p:nvSpPr>
        <p:spPr>
          <a:xfrm>
            <a:off x="2287166" y="3695700"/>
            <a:ext cx="7999834" cy="838200"/>
          </a:xfrm>
          <a:prstGeom prst="round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dirty="0">
                <a:solidFill>
                  <a:schemeClr val="tx1"/>
                </a:solidFill>
              </a:rPr>
              <a:t>What if Wi-Fi radio quality is good but Wi-Fi calling service quality is poor?</a:t>
            </a:r>
          </a:p>
        </p:txBody>
      </p:sp>
      <p:sp>
        <p:nvSpPr>
          <p:cNvPr id="5" name="Content Placeholder 2">
            <a:extLst>
              <a:ext uri="{FF2B5EF4-FFF2-40B4-BE49-F238E27FC236}">
                <a16:creationId xmlns:a16="http://schemas.microsoft.com/office/drawing/2014/main" id="{023787BC-FFC9-430C-BA4B-949A787E2ED6}"/>
              </a:ext>
            </a:extLst>
          </p:cNvPr>
          <p:cNvSpPr txBox="1">
            <a:spLocks/>
          </p:cNvSpPr>
          <p:nvPr/>
        </p:nvSpPr>
        <p:spPr bwMode="auto">
          <a:xfrm>
            <a:off x="838200" y="4699000"/>
            <a:ext cx="10515600" cy="124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altLang="zh-TW" dirty="0"/>
              <a:t>We start dropping all Wi-Fi calling packets after the call conversation is started (Wi-Fi radio quality is good)</a:t>
            </a:r>
          </a:p>
          <a:p>
            <a:endParaRPr lang="en-US" kern="0" dirty="0"/>
          </a:p>
        </p:txBody>
      </p:sp>
      <p:sp>
        <p:nvSpPr>
          <p:cNvPr id="6" name="Rounded Rectangle 5">
            <a:extLst>
              <a:ext uri="{FF2B5EF4-FFF2-40B4-BE49-F238E27FC236}">
                <a16:creationId xmlns:a16="http://schemas.microsoft.com/office/drawing/2014/main" id="{E0B7D022-3E61-4FE0-BF0E-8E7C3C5F2F13}"/>
              </a:ext>
            </a:extLst>
          </p:cNvPr>
          <p:cNvSpPr/>
          <p:nvPr/>
        </p:nvSpPr>
        <p:spPr>
          <a:xfrm>
            <a:off x="2057400" y="5755640"/>
            <a:ext cx="7658100" cy="7493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TW" sz="2600" dirty="0">
                <a:solidFill>
                  <a:srgbClr val="C00000"/>
                </a:solidFill>
              </a:rPr>
              <a:t>The system-switch security mechanism is bypassed!!</a:t>
            </a:r>
          </a:p>
          <a:p>
            <a:pPr algn="ctr">
              <a:buNone/>
            </a:pPr>
            <a:r>
              <a:rPr lang="en-US" altLang="zh-TW" sz="2600" dirty="0">
                <a:solidFill>
                  <a:srgbClr val="C00000"/>
                </a:solidFill>
              </a:rPr>
              <a:t>No cellular-based voice call is initiated.</a:t>
            </a:r>
          </a:p>
        </p:txBody>
      </p:sp>
    </p:spTree>
    <p:extLst>
      <p:ext uri="{BB962C8B-B14F-4D97-AF65-F5344CB8AC3E}">
        <p14:creationId xmlns:p14="http://schemas.microsoft.com/office/powerpoint/2010/main" val="342381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525A7-F43D-45E7-B1FA-394E6ADCC03A}"/>
              </a:ext>
            </a:extLst>
          </p:cNvPr>
          <p:cNvSpPr>
            <a:spLocks noGrp="1"/>
          </p:cNvSpPr>
          <p:nvPr>
            <p:ph idx="1"/>
          </p:nvPr>
        </p:nvSpPr>
        <p:spPr>
          <a:xfrm>
            <a:off x="1447800" y="2933700"/>
            <a:ext cx="8877300" cy="990600"/>
          </a:xfrm>
        </p:spPr>
        <p:txBody>
          <a:bodyPr/>
          <a:lstStyle/>
          <a:p>
            <a:pPr marL="0" indent="0">
              <a:buNone/>
            </a:pPr>
            <a:r>
              <a:rPr lang="en-US" dirty="0"/>
              <a:t>Finding </a:t>
            </a:r>
            <a:r>
              <a:rPr lang="en-US" altLang="zh-CN" dirty="0"/>
              <a:t>4</a:t>
            </a:r>
            <a:r>
              <a:rPr lang="en-US" dirty="0"/>
              <a:t>: </a:t>
            </a:r>
            <a:r>
              <a:rPr lang="en-US" b="1" dirty="0">
                <a:solidFill>
                  <a:srgbClr val="0070C0"/>
                </a:solidFill>
              </a:rPr>
              <a:t>Wi-Fi calling service operators</a:t>
            </a:r>
            <a:r>
              <a:rPr lang="en-US" dirty="0"/>
              <a:t> do not take extra security mechanisms to protect the </a:t>
            </a:r>
            <a:r>
              <a:rPr lang="en-US" b="1" dirty="0">
                <a:solidFill>
                  <a:srgbClr val="C00000"/>
                </a:solidFill>
              </a:rPr>
              <a:t>encrypted</a:t>
            </a:r>
            <a:r>
              <a:rPr lang="en-US" dirty="0"/>
              <a:t> Wi-Fi calling packets</a:t>
            </a:r>
          </a:p>
        </p:txBody>
      </p:sp>
    </p:spTree>
    <p:extLst>
      <p:ext uri="{BB962C8B-B14F-4D97-AF65-F5344CB8AC3E}">
        <p14:creationId xmlns:p14="http://schemas.microsoft.com/office/powerpoint/2010/main" val="710338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4B94-D0BD-49EB-9F2D-DEDB8FE0D8F3}"/>
              </a:ext>
            </a:extLst>
          </p:cNvPr>
          <p:cNvSpPr>
            <a:spLocks noGrp="1"/>
          </p:cNvSpPr>
          <p:nvPr>
            <p:ph type="title"/>
          </p:nvPr>
        </p:nvSpPr>
        <p:spPr/>
        <p:txBody>
          <a:bodyPr/>
          <a:lstStyle/>
          <a:p>
            <a:r>
              <a:rPr lang="en-US" altLang="zh-CN" dirty="0"/>
              <a:t>Vulnerability 4</a:t>
            </a:r>
            <a:endParaRPr lang="en-US" dirty="0"/>
          </a:p>
        </p:txBody>
      </p:sp>
      <p:sp>
        <p:nvSpPr>
          <p:cNvPr id="3" name="Content Placeholder 2">
            <a:extLst>
              <a:ext uri="{FF2B5EF4-FFF2-40B4-BE49-F238E27FC236}">
                <a16:creationId xmlns:a16="http://schemas.microsoft.com/office/drawing/2014/main" id="{E5890381-E389-432B-A46D-D42C1B610E1D}"/>
              </a:ext>
            </a:extLst>
          </p:cNvPr>
          <p:cNvSpPr>
            <a:spLocks noGrp="1"/>
          </p:cNvSpPr>
          <p:nvPr>
            <p:ph idx="1"/>
          </p:nvPr>
        </p:nvSpPr>
        <p:spPr>
          <a:xfrm>
            <a:off x="304800" y="838200"/>
            <a:ext cx="11201400" cy="1981200"/>
          </a:xfrm>
        </p:spPr>
        <p:txBody>
          <a:bodyPr/>
          <a:lstStyle/>
          <a:p>
            <a:r>
              <a:rPr lang="en-US" altLang="zh-TW" dirty="0"/>
              <a:t>Vulnerability 4: Wi-Fi calling is the </a:t>
            </a:r>
            <a:r>
              <a:rPr lang="en-US" altLang="zh-TW" b="1" dirty="0"/>
              <a:t>only service</a:t>
            </a:r>
            <a:r>
              <a:rPr lang="en-US" altLang="zh-TW" dirty="0"/>
              <a:t> that is carried by the </a:t>
            </a:r>
            <a:r>
              <a:rPr lang="en-US" altLang="zh-TW" dirty="0" err="1"/>
              <a:t>IPSec</a:t>
            </a:r>
            <a:r>
              <a:rPr lang="en-US" altLang="zh-TW" dirty="0"/>
              <a:t> channel between the mobile device and </a:t>
            </a:r>
            <a:r>
              <a:rPr lang="en-US" altLang="zh-TW" dirty="0" err="1"/>
              <a:t>ePDG</a:t>
            </a:r>
            <a:r>
              <a:rPr lang="en-US" altLang="zh-TW" dirty="0"/>
              <a:t>. </a:t>
            </a:r>
            <a:r>
              <a:rPr lang="en-US" dirty="0"/>
              <a:t>(operational slip of operator)</a:t>
            </a:r>
          </a:p>
          <a:p>
            <a:pPr lvl="1"/>
            <a:r>
              <a:rPr lang="en-US" altLang="zh-TW" dirty="0">
                <a:solidFill>
                  <a:schemeClr val="bg1">
                    <a:lumMod val="50000"/>
                  </a:schemeClr>
                </a:solidFill>
              </a:rPr>
              <a:t>Adversaries may infer various Wi-Fi calling events such as dialing calls, receiving calls, etc. </a:t>
            </a:r>
          </a:p>
          <a:p>
            <a:pPr lvl="1"/>
            <a:endParaRPr lang="en-US" altLang="zh-TW" dirty="0"/>
          </a:p>
          <a:p>
            <a:endParaRPr lang="en-US" dirty="0"/>
          </a:p>
        </p:txBody>
      </p:sp>
      <p:sp>
        <p:nvSpPr>
          <p:cNvPr id="4" name="Content Placeholder 2">
            <a:extLst>
              <a:ext uri="{FF2B5EF4-FFF2-40B4-BE49-F238E27FC236}">
                <a16:creationId xmlns:a16="http://schemas.microsoft.com/office/drawing/2014/main" id="{902AE920-13BD-4817-A321-EE6DDCB9E687}"/>
              </a:ext>
            </a:extLst>
          </p:cNvPr>
          <p:cNvSpPr txBox="1">
            <a:spLocks/>
          </p:cNvSpPr>
          <p:nvPr/>
        </p:nvSpPr>
        <p:spPr bwMode="auto">
          <a:xfrm>
            <a:off x="228601" y="2893422"/>
            <a:ext cx="5295902" cy="1981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dirty="0"/>
              <a:t>Validation</a:t>
            </a:r>
          </a:p>
          <a:p>
            <a:pPr lvl="1"/>
            <a:r>
              <a:rPr lang="en-US" dirty="0"/>
              <a:t>Six events</a:t>
            </a:r>
          </a:p>
          <a:p>
            <a:pPr lvl="2"/>
            <a:r>
              <a:rPr lang="en-US" sz="1200" dirty="0" err="1"/>
              <a:t>Evt</a:t>
            </a:r>
            <a:r>
              <a:rPr lang="en-US" sz="1200" dirty="0"/>
              <a:t> I: Activating Wi-Fi calling service</a:t>
            </a:r>
          </a:p>
          <a:p>
            <a:pPr lvl="2"/>
            <a:r>
              <a:rPr lang="en-US" sz="1200" dirty="0" err="1"/>
              <a:t>Evt</a:t>
            </a:r>
            <a:r>
              <a:rPr lang="en-US" sz="1200" dirty="0"/>
              <a:t> II: Receiving an incoming call</a:t>
            </a:r>
          </a:p>
          <a:p>
            <a:pPr lvl="2"/>
            <a:r>
              <a:rPr lang="en-US" sz="1200" dirty="0" err="1"/>
              <a:t>Evt</a:t>
            </a:r>
            <a:r>
              <a:rPr lang="en-US" sz="1200" dirty="0"/>
              <a:t> III: Dialing an outgoing call</a:t>
            </a:r>
          </a:p>
          <a:p>
            <a:pPr lvl="2"/>
            <a:r>
              <a:rPr lang="en-US" sz="1200" dirty="0" err="1"/>
              <a:t>Evt</a:t>
            </a:r>
            <a:r>
              <a:rPr lang="en-US" sz="1200" dirty="0"/>
              <a:t> IV: Sending a text</a:t>
            </a:r>
          </a:p>
          <a:p>
            <a:pPr lvl="2"/>
            <a:r>
              <a:rPr lang="en-US" sz="1200" dirty="0" err="1"/>
              <a:t>Evt</a:t>
            </a:r>
            <a:r>
              <a:rPr lang="en-US" sz="1200" dirty="0"/>
              <a:t> V: Receiving a text</a:t>
            </a:r>
          </a:p>
          <a:p>
            <a:pPr lvl="2"/>
            <a:r>
              <a:rPr lang="en-US" sz="1200" dirty="0" err="1"/>
              <a:t>Evt</a:t>
            </a:r>
            <a:r>
              <a:rPr lang="en-US" sz="1200" dirty="0"/>
              <a:t> VI: Deactivating Wi-Fi calling service</a:t>
            </a:r>
            <a:endParaRPr lang="en-US" dirty="0"/>
          </a:p>
          <a:p>
            <a:pPr lvl="1"/>
            <a:r>
              <a:rPr lang="en-US" dirty="0"/>
              <a:t>Apply C4.5 to analyze </a:t>
            </a:r>
            <a:r>
              <a:rPr lang="en-US" dirty="0" err="1"/>
              <a:t>IPSec</a:t>
            </a:r>
            <a:r>
              <a:rPr lang="en-US" dirty="0"/>
              <a:t> traffic patterns</a:t>
            </a:r>
          </a:p>
          <a:p>
            <a:pPr lvl="1"/>
            <a:r>
              <a:rPr lang="en-US" dirty="0"/>
              <a:t>We are able to infer six Wi-Fi calling events</a:t>
            </a:r>
          </a:p>
        </p:txBody>
      </p:sp>
      <p:pic>
        <p:nvPicPr>
          <p:cNvPr id="5" name="Picture 4">
            <a:extLst>
              <a:ext uri="{FF2B5EF4-FFF2-40B4-BE49-F238E27FC236}">
                <a16:creationId xmlns:a16="http://schemas.microsoft.com/office/drawing/2014/main" id="{7CF9B022-56DC-45BC-83E9-0E7B55E13515}"/>
              </a:ext>
            </a:extLst>
          </p:cNvPr>
          <p:cNvPicPr>
            <a:picLocks noChangeAspect="1"/>
          </p:cNvPicPr>
          <p:nvPr/>
        </p:nvPicPr>
        <p:blipFill>
          <a:blip r:embed="rId3" cstate="print"/>
          <a:stretch>
            <a:fillRect/>
          </a:stretch>
        </p:blipFill>
        <p:spPr>
          <a:xfrm>
            <a:off x="5734035" y="3884022"/>
            <a:ext cx="4759862" cy="1678578"/>
          </a:xfrm>
          <a:prstGeom prst="rect">
            <a:avLst/>
          </a:prstGeom>
        </p:spPr>
      </p:pic>
    </p:spTree>
    <p:extLst>
      <p:ext uri="{BB962C8B-B14F-4D97-AF65-F5344CB8AC3E}">
        <p14:creationId xmlns:p14="http://schemas.microsoft.com/office/powerpoint/2010/main" val="23985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solidFill>
                  <a:schemeClr val="bg1">
                    <a:lumMod val="85000"/>
                  </a:schemeClr>
                </a:solidFill>
              </a:rPr>
              <a:t>Vulnerabilities</a:t>
            </a:r>
          </a:p>
          <a:p>
            <a:r>
              <a:rPr lang="en-US" dirty="0">
                <a:solidFill>
                  <a:schemeClr val="tx1"/>
                </a:solidFill>
              </a:rPr>
              <a:t>Proof-of-concept Attacks</a:t>
            </a:r>
          </a:p>
          <a:p>
            <a:r>
              <a:rPr lang="en-US" dirty="0">
                <a:solidFill>
                  <a:schemeClr val="bg1">
                    <a:lumMod val="85000"/>
                  </a:schemeClr>
                </a:solidFill>
              </a:rPr>
              <a:t>Solution</a:t>
            </a:r>
          </a:p>
          <a:p>
            <a:endParaRPr lang="en-US" dirty="0"/>
          </a:p>
        </p:txBody>
      </p:sp>
    </p:spTree>
    <p:extLst>
      <p:ext uri="{BB962C8B-B14F-4D97-AF65-F5344CB8AC3E}">
        <p14:creationId xmlns:p14="http://schemas.microsoft.com/office/powerpoint/2010/main" val="2329643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85AC-D9E1-40C4-B439-70F4569F828A}"/>
              </a:ext>
            </a:extLst>
          </p:cNvPr>
          <p:cNvSpPr>
            <a:spLocks noGrp="1"/>
          </p:cNvSpPr>
          <p:nvPr>
            <p:ph type="title"/>
          </p:nvPr>
        </p:nvSpPr>
        <p:spPr/>
        <p:txBody>
          <a:bodyPr/>
          <a:lstStyle/>
          <a:p>
            <a:r>
              <a:rPr lang="en-US" sz="3600" dirty="0"/>
              <a:t>Attack 1: User Privacy Leakage Attack</a:t>
            </a:r>
          </a:p>
        </p:txBody>
      </p:sp>
      <p:sp>
        <p:nvSpPr>
          <p:cNvPr id="3" name="Content Placeholder 2">
            <a:extLst>
              <a:ext uri="{FF2B5EF4-FFF2-40B4-BE49-F238E27FC236}">
                <a16:creationId xmlns:a16="http://schemas.microsoft.com/office/drawing/2014/main" id="{9975915D-BBA1-42A5-924A-C65C4B4C5A44}"/>
              </a:ext>
            </a:extLst>
          </p:cNvPr>
          <p:cNvSpPr>
            <a:spLocks noGrp="1"/>
          </p:cNvSpPr>
          <p:nvPr>
            <p:ph idx="1"/>
          </p:nvPr>
        </p:nvSpPr>
        <p:spPr/>
        <p:txBody>
          <a:bodyPr/>
          <a:lstStyle/>
          <a:p>
            <a:r>
              <a:rPr lang="en-US" sz="2800" dirty="0"/>
              <a:t>Developing UPIS (User Privacy Inference System) to launch this attack</a:t>
            </a:r>
          </a:p>
          <a:p>
            <a:pPr lvl="1"/>
            <a:r>
              <a:rPr lang="en-US" sz="2400" dirty="0" err="1"/>
              <a:t>WiCA</a:t>
            </a:r>
            <a:endParaRPr lang="en-US" sz="2400" dirty="0"/>
          </a:p>
          <a:p>
            <a:pPr lvl="1"/>
            <a:r>
              <a:rPr lang="en-US" sz="2400" dirty="0"/>
              <a:t>UCIA</a:t>
            </a:r>
          </a:p>
          <a:p>
            <a:pPr lvl="1"/>
            <a:r>
              <a:rPr lang="en-US" sz="2400" dirty="0"/>
              <a:t>CS-IP2U</a:t>
            </a:r>
          </a:p>
          <a:p>
            <a:pPr lvl="1"/>
            <a:endParaRPr lang="en-US" dirty="0"/>
          </a:p>
          <a:p>
            <a:endParaRPr lang="en-US" dirty="0"/>
          </a:p>
        </p:txBody>
      </p:sp>
      <p:pic>
        <p:nvPicPr>
          <p:cNvPr id="6" name="Picture 5">
            <a:extLst>
              <a:ext uri="{FF2B5EF4-FFF2-40B4-BE49-F238E27FC236}">
                <a16:creationId xmlns:a16="http://schemas.microsoft.com/office/drawing/2014/main" id="{E8842343-579D-4F7F-A3BC-FAED57E2D21E}"/>
              </a:ext>
            </a:extLst>
          </p:cNvPr>
          <p:cNvPicPr>
            <a:picLocks noChangeAspect="1"/>
          </p:cNvPicPr>
          <p:nvPr/>
        </p:nvPicPr>
        <p:blipFill>
          <a:blip r:embed="rId3"/>
          <a:stretch>
            <a:fillRect/>
          </a:stretch>
        </p:blipFill>
        <p:spPr>
          <a:xfrm>
            <a:off x="3124200" y="1706880"/>
            <a:ext cx="7805058" cy="3810000"/>
          </a:xfrm>
          <a:prstGeom prst="rect">
            <a:avLst/>
          </a:prstGeom>
        </p:spPr>
      </p:pic>
    </p:spTree>
    <p:extLst>
      <p:ext uri="{BB962C8B-B14F-4D97-AF65-F5344CB8AC3E}">
        <p14:creationId xmlns:p14="http://schemas.microsoft.com/office/powerpoint/2010/main" val="1968518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85AC-D9E1-40C4-B439-70F4569F828A}"/>
              </a:ext>
            </a:extLst>
          </p:cNvPr>
          <p:cNvSpPr>
            <a:spLocks noGrp="1"/>
          </p:cNvSpPr>
          <p:nvPr>
            <p:ph type="title"/>
          </p:nvPr>
        </p:nvSpPr>
        <p:spPr/>
        <p:txBody>
          <a:bodyPr/>
          <a:lstStyle/>
          <a:p>
            <a:r>
              <a:rPr lang="en-US" dirty="0" err="1"/>
              <a:t>WiCA</a:t>
            </a:r>
            <a:r>
              <a:rPr lang="en-US" dirty="0"/>
              <a:t>: Wi-Fi Calling Analyzer</a:t>
            </a:r>
          </a:p>
        </p:txBody>
      </p:sp>
      <p:sp>
        <p:nvSpPr>
          <p:cNvPr id="3" name="Content Placeholder 2">
            <a:extLst>
              <a:ext uri="{FF2B5EF4-FFF2-40B4-BE49-F238E27FC236}">
                <a16:creationId xmlns:a16="http://schemas.microsoft.com/office/drawing/2014/main" id="{9975915D-BBA1-42A5-924A-C65C4B4C5A44}"/>
              </a:ext>
            </a:extLst>
          </p:cNvPr>
          <p:cNvSpPr>
            <a:spLocks noGrp="1"/>
          </p:cNvSpPr>
          <p:nvPr>
            <p:ph idx="1"/>
          </p:nvPr>
        </p:nvSpPr>
        <p:spPr/>
        <p:txBody>
          <a:bodyPr/>
          <a:lstStyle/>
          <a:p>
            <a:r>
              <a:rPr lang="en-US" dirty="0"/>
              <a:t>Devising </a:t>
            </a:r>
            <a:r>
              <a:rPr lang="en-US" dirty="0" err="1"/>
              <a:t>WiCA</a:t>
            </a:r>
            <a:r>
              <a:rPr lang="en-US" dirty="0"/>
              <a:t> (Wi-Fi Calling Analyzer) to infer a Wi-Fi calling user’s call statistics</a:t>
            </a:r>
          </a:p>
          <a:p>
            <a:pPr lvl="1"/>
            <a:r>
              <a:rPr lang="en-US" dirty="0"/>
              <a:t>Who initiates the call (an incoming call or an outgoing call) </a:t>
            </a:r>
          </a:p>
          <a:p>
            <a:pPr lvl="1"/>
            <a:r>
              <a:rPr lang="en-US" dirty="0"/>
              <a:t>Who hangs up the call first (caller or callee)</a:t>
            </a:r>
          </a:p>
          <a:p>
            <a:pPr lvl="1"/>
            <a:r>
              <a:rPr lang="en-US" dirty="0"/>
              <a:t>Ringing time (how long the callee answers the call)</a:t>
            </a:r>
          </a:p>
          <a:p>
            <a:pPr lvl="1"/>
            <a:r>
              <a:rPr lang="en-US" dirty="0"/>
              <a:t>Call conversation time</a:t>
            </a:r>
          </a:p>
          <a:p>
            <a:endParaRPr lang="en-US" dirty="0"/>
          </a:p>
        </p:txBody>
      </p:sp>
      <p:pic>
        <p:nvPicPr>
          <p:cNvPr id="4" name="Picture 3">
            <a:extLst>
              <a:ext uri="{FF2B5EF4-FFF2-40B4-BE49-F238E27FC236}">
                <a16:creationId xmlns:a16="http://schemas.microsoft.com/office/drawing/2014/main" id="{026F77C0-ADB6-4D38-B154-FD18A0E25DCE}"/>
              </a:ext>
            </a:extLst>
          </p:cNvPr>
          <p:cNvPicPr>
            <a:picLocks noChangeAspect="1" noChangeArrowheads="1"/>
          </p:cNvPicPr>
          <p:nvPr/>
        </p:nvPicPr>
        <p:blipFill>
          <a:blip r:embed="rId3" cstate="print"/>
          <a:srcRect/>
          <a:stretch>
            <a:fillRect/>
          </a:stretch>
        </p:blipFill>
        <p:spPr bwMode="auto">
          <a:xfrm>
            <a:off x="3033713" y="3429000"/>
            <a:ext cx="6124575" cy="2514600"/>
          </a:xfrm>
          <a:prstGeom prst="rect">
            <a:avLst/>
          </a:prstGeom>
          <a:noFill/>
          <a:ln w="9525">
            <a:noFill/>
            <a:miter lim="800000"/>
            <a:headEnd/>
            <a:tailEnd/>
          </a:ln>
        </p:spPr>
      </p:pic>
    </p:spTree>
    <p:extLst>
      <p:ext uri="{BB962C8B-B14F-4D97-AF65-F5344CB8AC3E}">
        <p14:creationId xmlns:p14="http://schemas.microsoft.com/office/powerpoint/2010/main" val="323347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C35F-4429-4036-B77F-1128978C48D1}"/>
              </a:ext>
            </a:extLst>
          </p:cNvPr>
          <p:cNvSpPr>
            <a:spLocks noGrp="1"/>
          </p:cNvSpPr>
          <p:nvPr>
            <p:ph type="title"/>
          </p:nvPr>
        </p:nvSpPr>
        <p:spPr/>
        <p:txBody>
          <a:bodyPr/>
          <a:lstStyle/>
          <a:p>
            <a:r>
              <a:rPr lang="en-US" dirty="0"/>
              <a:t>Infer call statistics @ </a:t>
            </a:r>
            <a:r>
              <a:rPr lang="en-US" dirty="0" err="1"/>
              <a:t>WiCA</a:t>
            </a:r>
            <a:r>
              <a:rPr lang="en-US" dirty="0"/>
              <a:t> </a:t>
            </a:r>
          </a:p>
        </p:txBody>
      </p:sp>
      <p:sp>
        <p:nvSpPr>
          <p:cNvPr id="3" name="Content Placeholder 2">
            <a:extLst>
              <a:ext uri="{FF2B5EF4-FFF2-40B4-BE49-F238E27FC236}">
                <a16:creationId xmlns:a16="http://schemas.microsoft.com/office/drawing/2014/main" id="{FE3C2E7F-0406-456C-81F6-4C4416A87E78}"/>
              </a:ext>
            </a:extLst>
          </p:cNvPr>
          <p:cNvSpPr>
            <a:spLocks noGrp="1"/>
          </p:cNvSpPr>
          <p:nvPr>
            <p:ph idx="1"/>
          </p:nvPr>
        </p:nvSpPr>
        <p:spPr>
          <a:xfrm>
            <a:off x="457200" y="838200"/>
            <a:ext cx="10972800" cy="5334000"/>
          </a:xfrm>
        </p:spPr>
        <p:txBody>
          <a:bodyPr/>
          <a:lstStyle/>
          <a:p>
            <a:r>
              <a:rPr lang="en-US" altLang="zh-TW" sz="3200" dirty="0"/>
              <a:t>Record the number of </a:t>
            </a:r>
            <a:r>
              <a:rPr lang="en-US" altLang="zh-TW" sz="3200" b="1" dirty="0"/>
              <a:t>Uplink</a:t>
            </a:r>
            <a:r>
              <a:rPr lang="en-US" altLang="zh-TW" sz="3200" dirty="0"/>
              <a:t> and </a:t>
            </a:r>
            <a:r>
              <a:rPr lang="en-US" altLang="zh-TW" sz="3200" b="1" dirty="0"/>
              <a:t>Downlink</a:t>
            </a:r>
            <a:r>
              <a:rPr lang="en-US" altLang="zh-TW" sz="3200" dirty="0"/>
              <a:t> packets transmitted every 2 seconds</a:t>
            </a:r>
          </a:p>
          <a:p>
            <a:pPr lvl="1"/>
            <a:r>
              <a:rPr lang="en-US" altLang="zh-TW" sz="2800" dirty="0">
                <a:solidFill>
                  <a:schemeClr val="tx1"/>
                </a:solidFill>
              </a:rPr>
              <a:t>Classify them into three categories by packet size: </a:t>
            </a:r>
          </a:p>
          <a:p>
            <a:pPr lvl="2"/>
            <a:r>
              <a:rPr lang="en-US" altLang="zh-TW" sz="2400" b="1" dirty="0">
                <a:solidFill>
                  <a:schemeClr val="tx1"/>
                </a:solidFill>
              </a:rPr>
              <a:t>Small</a:t>
            </a:r>
            <a:r>
              <a:rPr lang="en-US" altLang="zh-TW" sz="2400" dirty="0">
                <a:solidFill>
                  <a:schemeClr val="tx1"/>
                </a:solidFill>
              </a:rPr>
              <a:t> (&lt;200 bytes), </a:t>
            </a:r>
            <a:r>
              <a:rPr lang="en-US" altLang="zh-TW" sz="2400" b="1" dirty="0">
                <a:solidFill>
                  <a:schemeClr val="tx1"/>
                </a:solidFill>
              </a:rPr>
              <a:t>Medium</a:t>
            </a:r>
            <a:r>
              <a:rPr lang="en-US" altLang="zh-TW" sz="2400" dirty="0">
                <a:solidFill>
                  <a:schemeClr val="tx1"/>
                </a:solidFill>
              </a:rPr>
              <a:t>(200-800 bytes), </a:t>
            </a:r>
            <a:r>
              <a:rPr lang="en-US" altLang="zh-TW" sz="2400" b="1" dirty="0">
                <a:solidFill>
                  <a:schemeClr val="tx1"/>
                </a:solidFill>
              </a:rPr>
              <a:t>Large</a:t>
            </a:r>
            <a:r>
              <a:rPr lang="en-US" altLang="zh-TW" sz="2400" dirty="0">
                <a:solidFill>
                  <a:schemeClr val="tx1"/>
                </a:solidFill>
              </a:rPr>
              <a:t> (&gt;800 bytes)</a:t>
            </a:r>
          </a:p>
          <a:p>
            <a:pPr lvl="1"/>
            <a:r>
              <a:rPr lang="en-US" altLang="zh-TW" sz="2800" dirty="0">
                <a:solidFill>
                  <a:schemeClr val="tx1"/>
                </a:solidFill>
              </a:rPr>
              <a:t>Our observations on </a:t>
            </a:r>
            <a:r>
              <a:rPr lang="en-US" altLang="zh-TW" sz="2800" b="1" u="sng" dirty="0">
                <a:solidFill>
                  <a:schemeClr val="tx1"/>
                </a:solidFill>
              </a:rPr>
              <a:t>small packets</a:t>
            </a:r>
            <a:r>
              <a:rPr lang="en-US" altLang="zh-TW" sz="2800" dirty="0">
                <a:solidFill>
                  <a:schemeClr val="tx1"/>
                </a:solidFill>
              </a:rPr>
              <a:t> </a:t>
            </a:r>
            <a:endParaRPr lang="zh-TW" altLang="en-US" sz="2800" dirty="0">
              <a:solidFill>
                <a:schemeClr val="tx1"/>
              </a:solidFill>
            </a:endParaRPr>
          </a:p>
          <a:p>
            <a:endParaRPr lang="en-US" altLang="zh-TW" sz="3200" dirty="0"/>
          </a:p>
          <a:p>
            <a:endParaRPr lang="en-US" sz="3200" dirty="0"/>
          </a:p>
        </p:txBody>
      </p:sp>
      <p:pic>
        <p:nvPicPr>
          <p:cNvPr id="5" name="Picture 4">
            <a:extLst>
              <a:ext uri="{FF2B5EF4-FFF2-40B4-BE49-F238E27FC236}">
                <a16:creationId xmlns:a16="http://schemas.microsoft.com/office/drawing/2014/main" id="{EA52207C-7B10-4410-8E7A-2021755810EC}"/>
              </a:ext>
            </a:extLst>
          </p:cNvPr>
          <p:cNvPicPr>
            <a:picLocks noChangeAspect="1"/>
          </p:cNvPicPr>
          <p:nvPr/>
        </p:nvPicPr>
        <p:blipFill>
          <a:blip r:embed="rId3" cstate="print"/>
          <a:stretch>
            <a:fillRect/>
          </a:stretch>
        </p:blipFill>
        <p:spPr>
          <a:xfrm>
            <a:off x="1988176" y="3860898"/>
            <a:ext cx="7910848" cy="1777902"/>
          </a:xfrm>
          <a:prstGeom prst="rect">
            <a:avLst/>
          </a:prstGeom>
        </p:spPr>
      </p:pic>
    </p:spTree>
    <p:extLst>
      <p:ext uri="{BB962C8B-B14F-4D97-AF65-F5344CB8AC3E}">
        <p14:creationId xmlns:p14="http://schemas.microsoft.com/office/powerpoint/2010/main" val="285931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412C-E8CE-4CF4-9A4C-1A2E11664BB0}"/>
              </a:ext>
            </a:extLst>
          </p:cNvPr>
          <p:cNvSpPr>
            <a:spLocks noGrp="1"/>
          </p:cNvSpPr>
          <p:nvPr>
            <p:ph type="title"/>
          </p:nvPr>
        </p:nvSpPr>
        <p:spPr>
          <a:xfrm>
            <a:off x="1492405" y="3048000"/>
            <a:ext cx="9144000" cy="762000"/>
          </a:xfrm>
        </p:spPr>
        <p:txBody>
          <a:bodyPr/>
          <a:lstStyle/>
          <a:p>
            <a:r>
              <a:rPr lang="en-US" dirty="0"/>
              <a:t>Part I:</a:t>
            </a:r>
            <a:br>
              <a:rPr lang="en-US" dirty="0"/>
            </a:br>
            <a:r>
              <a:rPr lang="en-US" dirty="0"/>
              <a:t>Data Service</a:t>
            </a:r>
          </a:p>
        </p:txBody>
      </p:sp>
    </p:spTree>
    <p:extLst>
      <p:ext uri="{BB962C8B-B14F-4D97-AF65-F5344CB8AC3E}">
        <p14:creationId xmlns:p14="http://schemas.microsoft.com/office/powerpoint/2010/main" val="3463905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C35F-4429-4036-B77F-1128978C48D1}"/>
              </a:ext>
            </a:extLst>
          </p:cNvPr>
          <p:cNvSpPr>
            <a:spLocks noGrp="1"/>
          </p:cNvSpPr>
          <p:nvPr>
            <p:ph type="title"/>
          </p:nvPr>
        </p:nvSpPr>
        <p:spPr/>
        <p:txBody>
          <a:bodyPr/>
          <a:lstStyle/>
          <a:p>
            <a:r>
              <a:rPr lang="en-US" dirty="0"/>
              <a:t>Ringing time inference</a:t>
            </a:r>
          </a:p>
        </p:txBody>
      </p:sp>
      <p:sp>
        <p:nvSpPr>
          <p:cNvPr id="3" name="Content Placeholder 2">
            <a:extLst>
              <a:ext uri="{FF2B5EF4-FFF2-40B4-BE49-F238E27FC236}">
                <a16:creationId xmlns:a16="http://schemas.microsoft.com/office/drawing/2014/main" id="{FE3C2E7F-0406-456C-81F6-4C4416A87E78}"/>
              </a:ext>
            </a:extLst>
          </p:cNvPr>
          <p:cNvSpPr>
            <a:spLocks noGrp="1"/>
          </p:cNvSpPr>
          <p:nvPr>
            <p:ph idx="1"/>
          </p:nvPr>
        </p:nvSpPr>
        <p:spPr>
          <a:xfrm>
            <a:off x="1066800" y="838200"/>
            <a:ext cx="10058400" cy="1676400"/>
          </a:xfrm>
        </p:spPr>
        <p:txBody>
          <a:bodyPr/>
          <a:lstStyle/>
          <a:p>
            <a:r>
              <a:rPr lang="en-US" altLang="zh-TW" dirty="0"/>
              <a:t>Observe that Wi-Fi calling service servers will keep sending small packets to both of caller and callee after SIP RINGING message is sent by the callee.</a:t>
            </a:r>
            <a:endParaRPr lang="en-US" altLang="zh-TW" sz="2000" dirty="0"/>
          </a:p>
          <a:p>
            <a:endParaRPr lang="en-US" dirty="0"/>
          </a:p>
        </p:txBody>
      </p:sp>
      <p:grpSp>
        <p:nvGrpSpPr>
          <p:cNvPr id="9" name="Group 8">
            <a:extLst>
              <a:ext uri="{FF2B5EF4-FFF2-40B4-BE49-F238E27FC236}">
                <a16:creationId xmlns:a16="http://schemas.microsoft.com/office/drawing/2014/main" id="{29247244-578E-4ECE-9D01-BAAB3F3491C9}"/>
              </a:ext>
            </a:extLst>
          </p:cNvPr>
          <p:cNvGrpSpPr/>
          <p:nvPr/>
        </p:nvGrpSpPr>
        <p:grpSpPr>
          <a:xfrm>
            <a:off x="1889746" y="2460585"/>
            <a:ext cx="8537575" cy="4240699"/>
            <a:chOff x="1939925" y="3222019"/>
            <a:chExt cx="8537575" cy="4240700"/>
          </a:xfrm>
        </p:grpSpPr>
        <p:pic>
          <p:nvPicPr>
            <p:cNvPr id="10" name="Picture 9">
              <a:extLst>
                <a:ext uri="{FF2B5EF4-FFF2-40B4-BE49-F238E27FC236}">
                  <a16:creationId xmlns:a16="http://schemas.microsoft.com/office/drawing/2014/main" id="{4A309BD8-C523-4A24-838C-B1E3F313F4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3631" y="3326794"/>
              <a:ext cx="3189443" cy="2492682"/>
            </a:xfrm>
            <a:prstGeom prst="rect">
              <a:avLst/>
            </a:prstGeom>
          </p:spPr>
        </p:pic>
        <p:pic>
          <p:nvPicPr>
            <p:cNvPr id="11" name="Picture 10">
              <a:extLst>
                <a:ext uri="{FF2B5EF4-FFF2-40B4-BE49-F238E27FC236}">
                  <a16:creationId xmlns:a16="http://schemas.microsoft.com/office/drawing/2014/main" id="{8C91AC6D-20DC-4A12-B316-03854D9FFC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1390" y="3222019"/>
              <a:ext cx="3224560" cy="2492682"/>
            </a:xfrm>
            <a:prstGeom prst="rect">
              <a:avLst/>
            </a:prstGeom>
          </p:spPr>
        </p:pic>
        <p:sp>
          <p:nvSpPr>
            <p:cNvPr id="12" name="TextBox 11">
              <a:extLst>
                <a:ext uri="{FF2B5EF4-FFF2-40B4-BE49-F238E27FC236}">
                  <a16:creationId xmlns:a16="http://schemas.microsoft.com/office/drawing/2014/main" id="{7095B081-7DE4-46B7-B6DD-DBFB755C9FBF}"/>
                </a:ext>
              </a:extLst>
            </p:cNvPr>
            <p:cNvSpPr txBox="1"/>
            <p:nvPr/>
          </p:nvSpPr>
          <p:spPr>
            <a:xfrm>
              <a:off x="1939925" y="6631722"/>
              <a:ext cx="8537575" cy="830997"/>
            </a:xfrm>
            <a:prstGeom prst="rect">
              <a:avLst/>
            </a:prstGeom>
            <a:noFill/>
          </p:spPr>
          <p:txBody>
            <a:bodyPr wrap="square" rtlCol="0">
              <a:spAutoFit/>
            </a:bodyPr>
            <a:lstStyle/>
            <a:p>
              <a:pPr algn="ctr">
                <a:buNone/>
              </a:pPr>
              <a:r>
                <a:rPr lang="en-US" altLang="zh-TW" b="1" dirty="0"/>
                <a:t>Packet arrivals for the event ‘receiving a call with a ringtone’ (</a:t>
              </a:r>
              <a:r>
                <a:rPr lang="en-US" altLang="zh-TW" b="1" dirty="0" err="1"/>
                <a:t>callee</a:t>
              </a:r>
              <a:r>
                <a:rPr lang="en-US" altLang="zh-TW" b="1" dirty="0"/>
                <a:t> perspective).</a:t>
              </a:r>
              <a:endParaRPr lang="zh-TW" altLang="en-US" b="1" dirty="0"/>
            </a:p>
          </p:txBody>
        </p:sp>
        <p:sp>
          <p:nvSpPr>
            <p:cNvPr id="13" name="TextBox 12">
              <a:extLst>
                <a:ext uri="{FF2B5EF4-FFF2-40B4-BE49-F238E27FC236}">
                  <a16:creationId xmlns:a16="http://schemas.microsoft.com/office/drawing/2014/main" id="{CBFE4E2A-362C-4D3C-9EC5-0C1679B7BD79}"/>
                </a:ext>
              </a:extLst>
            </p:cNvPr>
            <p:cNvSpPr txBox="1"/>
            <p:nvPr/>
          </p:nvSpPr>
          <p:spPr>
            <a:xfrm>
              <a:off x="3453915" y="5879225"/>
              <a:ext cx="3009900" cy="707886"/>
            </a:xfrm>
            <a:prstGeom prst="rect">
              <a:avLst/>
            </a:prstGeom>
            <a:noFill/>
          </p:spPr>
          <p:txBody>
            <a:bodyPr wrap="square" rtlCol="0">
              <a:spAutoFit/>
            </a:bodyPr>
            <a:lstStyle/>
            <a:p>
              <a:pPr>
                <a:buNone/>
              </a:pPr>
              <a:r>
                <a:rPr lang="en-US" altLang="zh-TW" sz="2000" dirty="0">
                  <a:solidFill>
                    <a:srgbClr val="FF0000"/>
                  </a:solidFill>
                </a:rPr>
                <a:t>Packets sent by Wi-Fi calling server</a:t>
              </a:r>
              <a:endParaRPr lang="zh-TW" altLang="en-US" sz="2000" dirty="0">
                <a:solidFill>
                  <a:srgbClr val="FF0000"/>
                </a:solidFill>
              </a:endParaRPr>
            </a:p>
          </p:txBody>
        </p:sp>
        <p:sp>
          <p:nvSpPr>
            <p:cNvPr id="14" name="TextBox 13">
              <a:extLst>
                <a:ext uri="{FF2B5EF4-FFF2-40B4-BE49-F238E27FC236}">
                  <a16:creationId xmlns:a16="http://schemas.microsoft.com/office/drawing/2014/main" id="{2DAC9317-4FDB-48D4-8093-4A9DF5DE980F}"/>
                </a:ext>
              </a:extLst>
            </p:cNvPr>
            <p:cNvSpPr txBox="1"/>
            <p:nvPr/>
          </p:nvSpPr>
          <p:spPr>
            <a:xfrm>
              <a:off x="6829425" y="5753100"/>
              <a:ext cx="3105150" cy="400110"/>
            </a:xfrm>
            <a:prstGeom prst="rect">
              <a:avLst/>
            </a:prstGeom>
            <a:noFill/>
          </p:spPr>
          <p:txBody>
            <a:bodyPr wrap="square" rtlCol="0">
              <a:spAutoFit/>
            </a:bodyPr>
            <a:lstStyle/>
            <a:p>
              <a:pPr>
                <a:buNone/>
              </a:pPr>
              <a:r>
                <a:rPr lang="en-US" altLang="zh-TW" sz="2000" dirty="0">
                  <a:solidFill>
                    <a:srgbClr val="0000CC"/>
                  </a:solidFill>
                </a:rPr>
                <a:t>Packets sent by the </a:t>
              </a:r>
              <a:r>
                <a:rPr lang="en-US" altLang="zh-TW" sz="2000" dirty="0" err="1">
                  <a:solidFill>
                    <a:srgbClr val="0000CC"/>
                  </a:solidFill>
                </a:rPr>
                <a:t>callee</a:t>
              </a:r>
              <a:endParaRPr lang="zh-TW" altLang="en-US" sz="2000" dirty="0">
                <a:solidFill>
                  <a:srgbClr val="0000CC"/>
                </a:solidFill>
              </a:endParaRPr>
            </a:p>
          </p:txBody>
        </p:sp>
      </p:grpSp>
      <p:grpSp>
        <p:nvGrpSpPr>
          <p:cNvPr id="15" name="Group 14">
            <a:extLst>
              <a:ext uri="{FF2B5EF4-FFF2-40B4-BE49-F238E27FC236}">
                <a16:creationId xmlns:a16="http://schemas.microsoft.com/office/drawing/2014/main" id="{6E400D26-9EB1-4DB0-80BC-B714879E7886}"/>
              </a:ext>
            </a:extLst>
          </p:cNvPr>
          <p:cNvGrpSpPr/>
          <p:nvPr/>
        </p:nvGrpSpPr>
        <p:grpSpPr>
          <a:xfrm>
            <a:off x="762000" y="3903326"/>
            <a:ext cx="4964734" cy="1813471"/>
            <a:chOff x="959816" y="4743450"/>
            <a:chExt cx="4964734" cy="1813471"/>
          </a:xfrm>
        </p:grpSpPr>
        <p:grpSp>
          <p:nvGrpSpPr>
            <p:cNvPr id="16" name="Group 15">
              <a:extLst>
                <a:ext uri="{FF2B5EF4-FFF2-40B4-BE49-F238E27FC236}">
                  <a16:creationId xmlns:a16="http://schemas.microsoft.com/office/drawing/2014/main" id="{157CFD44-45AC-4B26-BE53-A44595FF70FF}"/>
                </a:ext>
              </a:extLst>
            </p:cNvPr>
            <p:cNvGrpSpPr/>
            <p:nvPr/>
          </p:nvGrpSpPr>
          <p:grpSpPr>
            <a:xfrm>
              <a:off x="3169617" y="4743450"/>
              <a:ext cx="2754933" cy="923925"/>
              <a:chOff x="3169617" y="4743450"/>
              <a:chExt cx="2754933" cy="923925"/>
            </a:xfrm>
          </p:grpSpPr>
          <p:sp>
            <p:nvSpPr>
              <p:cNvPr id="18" name="Rectangle 17">
                <a:extLst>
                  <a:ext uri="{FF2B5EF4-FFF2-40B4-BE49-F238E27FC236}">
                    <a16:creationId xmlns:a16="http://schemas.microsoft.com/office/drawing/2014/main" id="{EEB69973-C1A8-4693-98F5-1AC08BEA3739}"/>
                  </a:ext>
                </a:extLst>
              </p:cNvPr>
              <p:cNvSpPr/>
              <p:nvPr/>
            </p:nvSpPr>
            <p:spPr>
              <a:xfrm>
                <a:off x="3724275" y="4743450"/>
                <a:ext cx="2200275" cy="92392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Straight Arrow Connector 18">
                <a:extLst>
                  <a:ext uri="{FF2B5EF4-FFF2-40B4-BE49-F238E27FC236}">
                    <a16:creationId xmlns:a16="http://schemas.microsoft.com/office/drawing/2014/main" id="{B51695DF-2D38-4E75-897F-9316DE1C59BF}"/>
                  </a:ext>
                </a:extLst>
              </p:cNvPr>
              <p:cNvCxnSpPr>
                <a:cxnSpLocks/>
              </p:cNvCxnSpPr>
              <p:nvPr/>
            </p:nvCxnSpPr>
            <p:spPr>
              <a:xfrm flipH="1">
                <a:off x="3169617" y="5248275"/>
                <a:ext cx="583233" cy="1658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A41D4FD7-3470-424C-AAAC-3D9972D34939}"/>
                </a:ext>
              </a:extLst>
            </p:cNvPr>
            <p:cNvSpPr txBox="1"/>
            <p:nvPr/>
          </p:nvSpPr>
          <p:spPr>
            <a:xfrm>
              <a:off x="959816" y="5448925"/>
              <a:ext cx="2764459" cy="1107996"/>
            </a:xfrm>
            <a:prstGeom prst="rect">
              <a:avLst/>
            </a:prstGeom>
            <a:noFill/>
          </p:spPr>
          <p:txBody>
            <a:bodyPr wrap="square" rtlCol="0">
              <a:spAutoFit/>
            </a:bodyPr>
            <a:lstStyle/>
            <a:p>
              <a:pPr>
                <a:buNone/>
              </a:pPr>
              <a:r>
                <a:rPr lang="en-US" altLang="zh-TW" sz="2200" dirty="0">
                  <a:solidFill>
                    <a:srgbClr val="0070C0"/>
                  </a:solidFill>
                </a:rPr>
                <a:t>Small downlink packets can be used to detect Ringing</a:t>
              </a:r>
              <a:endParaRPr lang="zh-TW" altLang="en-US" sz="2200" dirty="0">
                <a:solidFill>
                  <a:srgbClr val="0070C0"/>
                </a:solidFill>
              </a:endParaRPr>
            </a:p>
          </p:txBody>
        </p:sp>
      </p:grpSp>
      <p:grpSp>
        <p:nvGrpSpPr>
          <p:cNvPr id="21" name="Group 20">
            <a:extLst>
              <a:ext uri="{FF2B5EF4-FFF2-40B4-BE49-F238E27FC236}">
                <a16:creationId xmlns:a16="http://schemas.microsoft.com/office/drawing/2014/main" id="{D982D73F-660A-4E58-A700-32556311C7CC}"/>
              </a:ext>
            </a:extLst>
          </p:cNvPr>
          <p:cNvGrpSpPr/>
          <p:nvPr/>
        </p:nvGrpSpPr>
        <p:grpSpPr>
          <a:xfrm>
            <a:off x="8623458" y="2230864"/>
            <a:ext cx="3339942" cy="2343151"/>
            <a:chOff x="8772526" y="2971800"/>
            <a:chExt cx="3339942" cy="2343151"/>
          </a:xfrm>
        </p:grpSpPr>
        <p:sp>
          <p:nvSpPr>
            <p:cNvPr id="22" name="Rectangle 21">
              <a:extLst>
                <a:ext uri="{FF2B5EF4-FFF2-40B4-BE49-F238E27FC236}">
                  <a16:creationId xmlns:a16="http://schemas.microsoft.com/office/drawing/2014/main" id="{07749C87-8CD0-4884-96FA-E2A45B604C67}"/>
                </a:ext>
              </a:extLst>
            </p:cNvPr>
            <p:cNvSpPr/>
            <p:nvPr/>
          </p:nvSpPr>
          <p:spPr>
            <a:xfrm>
              <a:off x="8772526" y="4457701"/>
              <a:ext cx="832312" cy="857250"/>
            </a:xfrm>
            <a:prstGeom prst="rect">
              <a:avLst/>
            </a:prstGeom>
            <a:noFill/>
            <a:ln w="38100">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6600"/>
                </a:solidFill>
              </a:endParaRPr>
            </a:p>
          </p:txBody>
        </p:sp>
        <p:sp>
          <p:nvSpPr>
            <p:cNvPr id="23" name="TextBox 22">
              <a:extLst>
                <a:ext uri="{FF2B5EF4-FFF2-40B4-BE49-F238E27FC236}">
                  <a16:creationId xmlns:a16="http://schemas.microsoft.com/office/drawing/2014/main" id="{B3F7BFA8-5A9B-4C50-B1DC-537954ABFCB2}"/>
                </a:ext>
              </a:extLst>
            </p:cNvPr>
            <p:cNvSpPr txBox="1"/>
            <p:nvPr/>
          </p:nvSpPr>
          <p:spPr>
            <a:xfrm>
              <a:off x="9601199" y="2971800"/>
              <a:ext cx="2511269" cy="1107996"/>
            </a:xfrm>
            <a:prstGeom prst="rect">
              <a:avLst/>
            </a:prstGeom>
            <a:noFill/>
          </p:spPr>
          <p:txBody>
            <a:bodyPr wrap="square" rtlCol="0">
              <a:spAutoFit/>
            </a:bodyPr>
            <a:lstStyle/>
            <a:p>
              <a:pPr>
                <a:buNone/>
              </a:pPr>
              <a:r>
                <a:rPr lang="en-US" altLang="zh-TW" sz="2200" dirty="0">
                  <a:solidFill>
                    <a:srgbClr val="006600"/>
                  </a:solidFill>
                </a:rPr>
                <a:t>No uplink small packets after </a:t>
              </a:r>
              <a:r>
                <a:rPr lang="en-US" altLang="zh-TW" sz="2200" dirty="0" err="1">
                  <a:solidFill>
                    <a:srgbClr val="006600"/>
                  </a:solidFill>
                </a:rPr>
                <a:t>callee’s</a:t>
              </a:r>
              <a:r>
                <a:rPr lang="en-US" altLang="zh-TW" sz="2200" dirty="0">
                  <a:solidFill>
                    <a:srgbClr val="006600"/>
                  </a:solidFill>
                </a:rPr>
                <a:t> phone is ringed</a:t>
              </a:r>
              <a:endParaRPr lang="zh-TW" altLang="en-US" sz="2200" dirty="0">
                <a:solidFill>
                  <a:srgbClr val="006600"/>
                </a:solidFill>
              </a:endParaRPr>
            </a:p>
          </p:txBody>
        </p:sp>
        <p:cxnSp>
          <p:nvCxnSpPr>
            <p:cNvPr id="24" name="Straight Arrow Connector 23">
              <a:extLst>
                <a:ext uri="{FF2B5EF4-FFF2-40B4-BE49-F238E27FC236}">
                  <a16:creationId xmlns:a16="http://schemas.microsoft.com/office/drawing/2014/main" id="{3C4C9CC0-30F2-4411-A5E6-98DC9F5211CE}"/>
                </a:ext>
              </a:extLst>
            </p:cNvPr>
            <p:cNvCxnSpPr/>
            <p:nvPr/>
          </p:nvCxnSpPr>
          <p:spPr>
            <a:xfrm flipV="1">
              <a:off x="9207037" y="3878163"/>
              <a:ext cx="371475" cy="552450"/>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C35F-4429-4036-B77F-1128978C48D1}"/>
              </a:ext>
            </a:extLst>
          </p:cNvPr>
          <p:cNvSpPr>
            <a:spLocks noGrp="1"/>
          </p:cNvSpPr>
          <p:nvPr>
            <p:ph type="title"/>
          </p:nvPr>
        </p:nvSpPr>
        <p:spPr/>
        <p:txBody>
          <a:bodyPr/>
          <a:lstStyle/>
          <a:p>
            <a:r>
              <a:rPr lang="en-US" dirty="0"/>
              <a:t>Conversation time inference</a:t>
            </a:r>
          </a:p>
        </p:txBody>
      </p:sp>
      <p:sp>
        <p:nvSpPr>
          <p:cNvPr id="3" name="Content Placeholder 2">
            <a:extLst>
              <a:ext uri="{FF2B5EF4-FFF2-40B4-BE49-F238E27FC236}">
                <a16:creationId xmlns:a16="http://schemas.microsoft.com/office/drawing/2014/main" id="{FE3C2E7F-0406-456C-81F6-4C4416A87E78}"/>
              </a:ext>
            </a:extLst>
          </p:cNvPr>
          <p:cNvSpPr>
            <a:spLocks noGrp="1"/>
          </p:cNvSpPr>
          <p:nvPr>
            <p:ph idx="1"/>
          </p:nvPr>
        </p:nvSpPr>
        <p:spPr/>
        <p:txBody>
          <a:bodyPr/>
          <a:lstStyle/>
          <a:p>
            <a:r>
              <a:rPr lang="en-US" altLang="zh-TW" dirty="0"/>
              <a:t>We observe small packets on the uplink and downlink during the call conversation</a:t>
            </a:r>
            <a:endParaRPr lang="en-US" altLang="zh-TW" sz="2000" dirty="0"/>
          </a:p>
          <a:p>
            <a:endParaRPr lang="en-US" dirty="0"/>
          </a:p>
        </p:txBody>
      </p:sp>
      <p:grpSp>
        <p:nvGrpSpPr>
          <p:cNvPr id="4" name="Group 3">
            <a:extLst>
              <a:ext uri="{FF2B5EF4-FFF2-40B4-BE49-F238E27FC236}">
                <a16:creationId xmlns:a16="http://schemas.microsoft.com/office/drawing/2014/main" id="{7D5B1C64-3825-46EA-AFEC-3724A0329F3B}"/>
              </a:ext>
            </a:extLst>
          </p:cNvPr>
          <p:cNvGrpSpPr/>
          <p:nvPr/>
        </p:nvGrpSpPr>
        <p:grpSpPr>
          <a:xfrm>
            <a:off x="1914869" y="2196711"/>
            <a:ext cx="8734425" cy="4698340"/>
            <a:chOff x="2019643" y="2713383"/>
            <a:chExt cx="8734425" cy="4698340"/>
          </a:xfrm>
        </p:grpSpPr>
        <p:graphicFrame>
          <p:nvGraphicFramePr>
            <p:cNvPr id="5" name="Object 4">
              <a:extLst>
                <a:ext uri="{FF2B5EF4-FFF2-40B4-BE49-F238E27FC236}">
                  <a16:creationId xmlns:a16="http://schemas.microsoft.com/office/drawing/2014/main" id="{195F8F58-07E4-46D4-9859-C69C1D06EE50}"/>
                </a:ext>
              </a:extLst>
            </p:cNvPr>
            <p:cNvGraphicFramePr>
              <a:graphicFrameLocks noChangeAspect="1"/>
            </p:cNvGraphicFramePr>
            <p:nvPr/>
          </p:nvGraphicFramePr>
          <p:xfrm>
            <a:off x="6692347" y="2713383"/>
            <a:ext cx="3505200" cy="2986985"/>
          </p:xfrm>
          <a:graphic>
            <a:graphicData uri="http://schemas.openxmlformats.org/presentationml/2006/ole">
              <mc:AlternateContent xmlns:mc="http://schemas.openxmlformats.org/markup-compatibility/2006">
                <mc:Choice xmlns:v="urn:schemas-microsoft-com:vml" Requires="v">
                  <p:oleObj spid="_x0000_s2826" name="Acrobat Document" r:id="rId4" imgW="3505689" imgH="3209524" progId="AcroExch.Document.7">
                    <p:embed/>
                  </p:oleObj>
                </mc:Choice>
                <mc:Fallback>
                  <p:oleObj name="Acrobat Document" r:id="rId4" imgW="3505689" imgH="3209524" progId="AcroExch.Document.7">
                    <p:embed/>
                    <p:pic>
                      <p:nvPicPr>
                        <p:cNvPr id="18"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347" y="2713383"/>
                          <a:ext cx="3505200" cy="2986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D84CC70E-FAC4-45F2-A085-35C3CE1F251C}"/>
                </a:ext>
              </a:extLst>
            </p:cNvPr>
            <p:cNvGraphicFramePr>
              <a:graphicFrameLocks noChangeAspect="1"/>
            </p:cNvGraphicFramePr>
            <p:nvPr/>
          </p:nvGraphicFramePr>
          <p:xfrm>
            <a:off x="2394916" y="2862470"/>
            <a:ext cx="3505200" cy="2924037"/>
          </p:xfrm>
          <a:graphic>
            <a:graphicData uri="http://schemas.openxmlformats.org/presentationml/2006/ole">
              <mc:AlternateContent xmlns:mc="http://schemas.openxmlformats.org/markup-compatibility/2006">
                <mc:Choice xmlns:v="urn:schemas-microsoft-com:vml" Requires="v">
                  <p:oleObj spid="_x0000_s2827" name="Acrobat Document" r:id="rId6" imgW="3505689" imgH="3209524" progId="AcroExch.Document.7">
                    <p:embed/>
                  </p:oleObj>
                </mc:Choice>
                <mc:Fallback>
                  <p:oleObj name="Acrobat Document" r:id="rId6" imgW="3505689" imgH="3209524" progId="AcroExch.Document.7">
                    <p:embed/>
                    <p:pic>
                      <p:nvPicPr>
                        <p:cNvPr id="17"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4916" y="2862470"/>
                          <a:ext cx="3505200" cy="292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0AA66B02-5AEB-4648-95F9-46829780E836}"/>
                </a:ext>
              </a:extLst>
            </p:cNvPr>
            <p:cNvSpPr txBox="1"/>
            <p:nvPr/>
          </p:nvSpPr>
          <p:spPr>
            <a:xfrm>
              <a:off x="2019643" y="6506860"/>
              <a:ext cx="8734425" cy="904863"/>
            </a:xfrm>
            <a:prstGeom prst="rect">
              <a:avLst/>
            </a:prstGeom>
            <a:noFill/>
          </p:spPr>
          <p:txBody>
            <a:bodyPr wrap="square" rtlCol="0">
              <a:spAutoFit/>
            </a:bodyPr>
            <a:lstStyle/>
            <a:p>
              <a:pPr algn="ctr">
                <a:buNone/>
              </a:pPr>
              <a:r>
                <a:rPr lang="en-US" altLang="zh-TW" b="1" dirty="0"/>
                <a:t>Packet arrivals for ‘Talking’  (</a:t>
              </a:r>
              <a:r>
                <a:rPr lang="en-US" altLang="zh-TW" b="1" dirty="0" err="1"/>
                <a:t>callee</a:t>
              </a:r>
              <a:r>
                <a:rPr lang="en-US" altLang="zh-TW" b="1" dirty="0"/>
                <a:t> perspective).</a:t>
              </a:r>
              <a:endParaRPr lang="zh-TW" altLang="en-US" b="1" dirty="0"/>
            </a:p>
            <a:p>
              <a:pPr algn="ctr"/>
              <a:endParaRPr lang="zh-TW" altLang="en-US" dirty="0"/>
            </a:p>
          </p:txBody>
        </p:sp>
        <p:sp>
          <p:nvSpPr>
            <p:cNvPr id="8" name="TextBox 7">
              <a:extLst>
                <a:ext uri="{FF2B5EF4-FFF2-40B4-BE49-F238E27FC236}">
                  <a16:creationId xmlns:a16="http://schemas.microsoft.com/office/drawing/2014/main" id="{24E6F901-4A2B-49DC-85EA-C7294F5CE695}"/>
                </a:ext>
              </a:extLst>
            </p:cNvPr>
            <p:cNvSpPr txBox="1"/>
            <p:nvPr/>
          </p:nvSpPr>
          <p:spPr>
            <a:xfrm>
              <a:off x="2523433" y="5794186"/>
              <a:ext cx="3863423" cy="830997"/>
            </a:xfrm>
            <a:prstGeom prst="rect">
              <a:avLst/>
            </a:prstGeom>
            <a:noFill/>
          </p:spPr>
          <p:txBody>
            <a:bodyPr wrap="square" rtlCol="0">
              <a:spAutoFit/>
            </a:bodyPr>
            <a:lstStyle/>
            <a:p>
              <a:pPr>
                <a:buNone/>
              </a:pPr>
              <a:r>
                <a:rPr lang="en-US" altLang="zh-TW" dirty="0">
                  <a:solidFill>
                    <a:srgbClr val="FF0000"/>
                  </a:solidFill>
                </a:rPr>
                <a:t>Packets sent by Wi-Fi calling server</a:t>
              </a:r>
              <a:endParaRPr lang="zh-TW" altLang="en-US" dirty="0">
                <a:solidFill>
                  <a:srgbClr val="FF0000"/>
                </a:solidFill>
              </a:endParaRPr>
            </a:p>
          </p:txBody>
        </p:sp>
        <p:sp>
          <p:nvSpPr>
            <p:cNvPr id="9" name="TextBox 8">
              <a:extLst>
                <a:ext uri="{FF2B5EF4-FFF2-40B4-BE49-F238E27FC236}">
                  <a16:creationId xmlns:a16="http://schemas.microsoft.com/office/drawing/2014/main" id="{D0E2C054-1C3D-4E7F-9E82-794AA59427B8}"/>
                </a:ext>
              </a:extLst>
            </p:cNvPr>
            <p:cNvSpPr txBox="1"/>
            <p:nvPr/>
          </p:nvSpPr>
          <p:spPr>
            <a:xfrm>
              <a:off x="7229475" y="5657850"/>
              <a:ext cx="3105150" cy="830997"/>
            </a:xfrm>
            <a:prstGeom prst="rect">
              <a:avLst/>
            </a:prstGeom>
            <a:noFill/>
          </p:spPr>
          <p:txBody>
            <a:bodyPr wrap="square" rtlCol="0">
              <a:spAutoFit/>
            </a:bodyPr>
            <a:lstStyle/>
            <a:p>
              <a:pPr>
                <a:buNone/>
              </a:pPr>
              <a:r>
                <a:rPr lang="en-US" altLang="zh-TW" dirty="0">
                  <a:solidFill>
                    <a:srgbClr val="0000CC"/>
                  </a:solidFill>
                </a:rPr>
                <a:t>Packets sent by the </a:t>
              </a:r>
              <a:r>
                <a:rPr lang="en-US" altLang="zh-TW" dirty="0" err="1">
                  <a:solidFill>
                    <a:srgbClr val="0000CC"/>
                  </a:solidFill>
                </a:rPr>
                <a:t>callee</a:t>
              </a:r>
              <a:endParaRPr lang="zh-TW" altLang="en-US" dirty="0">
                <a:solidFill>
                  <a:srgbClr val="0000CC"/>
                </a:solidFill>
              </a:endParaRPr>
            </a:p>
          </p:txBody>
        </p:sp>
      </p:grpSp>
      <p:sp>
        <p:nvSpPr>
          <p:cNvPr id="10" name="Rectangle 9">
            <a:extLst>
              <a:ext uri="{FF2B5EF4-FFF2-40B4-BE49-F238E27FC236}">
                <a16:creationId xmlns:a16="http://schemas.microsoft.com/office/drawing/2014/main" id="{40C99E1F-6BFE-4D66-907F-86FE23E3CEAB}"/>
              </a:ext>
            </a:extLst>
          </p:cNvPr>
          <p:cNvSpPr/>
          <p:nvPr/>
        </p:nvSpPr>
        <p:spPr>
          <a:xfrm>
            <a:off x="3031436" y="3869968"/>
            <a:ext cx="2683565" cy="92392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a:extLst>
              <a:ext uri="{FF2B5EF4-FFF2-40B4-BE49-F238E27FC236}">
                <a16:creationId xmlns:a16="http://schemas.microsoft.com/office/drawing/2014/main" id="{3B9E3DEB-3D4B-4932-9338-C491225F4ABA}"/>
              </a:ext>
            </a:extLst>
          </p:cNvPr>
          <p:cNvSpPr/>
          <p:nvPr/>
        </p:nvSpPr>
        <p:spPr>
          <a:xfrm>
            <a:off x="7335493" y="3782668"/>
            <a:ext cx="2683565" cy="92392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8089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C35F-4429-4036-B77F-1128978C48D1}"/>
              </a:ext>
            </a:extLst>
          </p:cNvPr>
          <p:cNvSpPr>
            <a:spLocks noGrp="1"/>
          </p:cNvSpPr>
          <p:nvPr>
            <p:ph type="title"/>
          </p:nvPr>
        </p:nvSpPr>
        <p:spPr/>
        <p:txBody>
          <a:bodyPr/>
          <a:lstStyle/>
          <a:p>
            <a:r>
              <a:rPr lang="en-US" sz="3600" dirty="0"/>
              <a:t>Call initiation and termination inference</a:t>
            </a:r>
          </a:p>
        </p:txBody>
      </p:sp>
      <p:sp>
        <p:nvSpPr>
          <p:cNvPr id="3" name="Content Placeholder 2">
            <a:extLst>
              <a:ext uri="{FF2B5EF4-FFF2-40B4-BE49-F238E27FC236}">
                <a16:creationId xmlns:a16="http://schemas.microsoft.com/office/drawing/2014/main" id="{FE3C2E7F-0406-456C-81F6-4C4416A87E78}"/>
              </a:ext>
            </a:extLst>
          </p:cNvPr>
          <p:cNvSpPr>
            <a:spLocks noGrp="1"/>
          </p:cNvSpPr>
          <p:nvPr>
            <p:ph idx="1"/>
          </p:nvPr>
        </p:nvSpPr>
        <p:spPr>
          <a:xfrm>
            <a:off x="6477000" y="990600"/>
            <a:ext cx="5410200" cy="5486400"/>
          </a:xfrm>
        </p:spPr>
        <p:txBody>
          <a:bodyPr/>
          <a:lstStyle/>
          <a:p>
            <a:r>
              <a:rPr lang="en-US" altLang="zh-TW" dirty="0"/>
              <a:t>Relying on the directions and patterns of large packets</a:t>
            </a:r>
          </a:p>
          <a:p>
            <a:pPr lvl="1"/>
            <a:r>
              <a:rPr lang="en-US" altLang="zh-TW" sz="2400" dirty="0">
                <a:solidFill>
                  <a:schemeClr val="tx1"/>
                </a:solidFill>
              </a:rPr>
              <a:t>E.g., if the ringing or talking event is detected and the </a:t>
            </a:r>
            <a:r>
              <a:rPr lang="en-US" altLang="zh-TW" sz="2400" u="sng" dirty="0">
                <a:solidFill>
                  <a:schemeClr val="tx1"/>
                </a:solidFill>
              </a:rPr>
              <a:t>first large packet (SIP INVITE) is sent by the monitored Wi-Fi user</a:t>
            </a:r>
            <a:r>
              <a:rPr lang="en-US" altLang="zh-TW" u="sng" dirty="0">
                <a:solidFill>
                  <a:schemeClr val="tx1"/>
                </a:solidFill>
              </a:rPr>
              <a:t> </a:t>
            </a:r>
            <a:r>
              <a:rPr lang="en-US" altLang="zh-TW" dirty="0">
                <a:solidFill>
                  <a:schemeClr val="tx1"/>
                </a:solidFill>
              </a:rPr>
              <a:t>=&gt; </a:t>
            </a:r>
            <a:r>
              <a:rPr lang="en-US" altLang="zh-TW" b="1" dirty="0">
                <a:solidFill>
                  <a:srgbClr val="0070C0"/>
                </a:solidFill>
              </a:rPr>
              <a:t>It is an outgoing call</a:t>
            </a:r>
          </a:p>
          <a:p>
            <a:pPr lvl="1"/>
            <a:r>
              <a:rPr lang="en-US" altLang="zh-TW" dirty="0">
                <a:solidFill>
                  <a:schemeClr val="tx1"/>
                </a:solidFill>
              </a:rPr>
              <a:t>E.g., if the talking and not-talking events are detected and the </a:t>
            </a:r>
            <a:r>
              <a:rPr lang="en-US" altLang="zh-TW" u="sng" dirty="0">
                <a:solidFill>
                  <a:schemeClr val="tx1"/>
                </a:solidFill>
              </a:rPr>
              <a:t>last large packet (200 OK) is sent by the Wi-Fi server</a:t>
            </a:r>
            <a:r>
              <a:rPr lang="en-US" altLang="zh-TW" dirty="0">
                <a:solidFill>
                  <a:schemeClr val="tx1"/>
                </a:solidFill>
              </a:rPr>
              <a:t> =&gt; </a:t>
            </a:r>
            <a:r>
              <a:rPr lang="en-US" altLang="zh-TW" b="1" dirty="0">
                <a:solidFill>
                  <a:srgbClr val="0070C0"/>
                </a:solidFill>
              </a:rPr>
              <a:t>the monitored Wi-Fi user terminates call first</a:t>
            </a:r>
          </a:p>
          <a:p>
            <a:pPr lvl="1"/>
            <a:endParaRPr lang="en-US" altLang="zh-TW" sz="2400" dirty="0"/>
          </a:p>
          <a:p>
            <a:endParaRPr lang="en-US" dirty="0"/>
          </a:p>
        </p:txBody>
      </p:sp>
      <p:pic>
        <p:nvPicPr>
          <p:cNvPr id="4" name="Content Placeholder 3">
            <a:extLst>
              <a:ext uri="{FF2B5EF4-FFF2-40B4-BE49-F238E27FC236}">
                <a16:creationId xmlns:a16="http://schemas.microsoft.com/office/drawing/2014/main" id="{16C2A471-8641-4748-ADB4-F271A9CA9AF3}"/>
              </a:ext>
            </a:extLst>
          </p:cNvPr>
          <p:cNvPicPr>
            <a:picLocks noChangeAspect="1"/>
          </p:cNvPicPr>
          <p:nvPr/>
        </p:nvPicPr>
        <p:blipFill>
          <a:blip r:embed="rId3" cstate="print"/>
          <a:stretch>
            <a:fillRect/>
          </a:stretch>
        </p:blipFill>
        <p:spPr>
          <a:xfrm>
            <a:off x="30480" y="1600200"/>
            <a:ext cx="6631934" cy="3722644"/>
          </a:xfrm>
          <a:prstGeom prst="rect">
            <a:avLst/>
          </a:prstGeom>
        </p:spPr>
      </p:pic>
    </p:spTree>
    <p:extLst>
      <p:ext uri="{BB962C8B-B14F-4D97-AF65-F5344CB8AC3E}">
        <p14:creationId xmlns:p14="http://schemas.microsoft.com/office/powerpoint/2010/main" val="1743726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BA59-8F23-4B5B-A6B8-EA364E57A6D6}"/>
              </a:ext>
            </a:extLst>
          </p:cNvPr>
          <p:cNvSpPr>
            <a:spLocks noGrp="1"/>
          </p:cNvSpPr>
          <p:nvPr>
            <p:ph type="title"/>
          </p:nvPr>
        </p:nvSpPr>
        <p:spPr/>
        <p:txBody>
          <a:bodyPr/>
          <a:lstStyle/>
          <a:p>
            <a:r>
              <a:rPr lang="en-US" sz="3600" dirty="0"/>
              <a:t>UCIA: User Call and ID Analyzer</a:t>
            </a:r>
          </a:p>
        </p:txBody>
      </p:sp>
      <p:sp>
        <p:nvSpPr>
          <p:cNvPr id="3" name="Content Placeholder 2">
            <a:extLst>
              <a:ext uri="{FF2B5EF4-FFF2-40B4-BE49-F238E27FC236}">
                <a16:creationId xmlns:a16="http://schemas.microsoft.com/office/drawing/2014/main" id="{DA33AAFC-FCB7-41F4-B27F-EE0E33533F6A}"/>
              </a:ext>
            </a:extLst>
          </p:cNvPr>
          <p:cNvSpPr>
            <a:spLocks noGrp="1"/>
          </p:cNvSpPr>
          <p:nvPr>
            <p:ph idx="1"/>
          </p:nvPr>
        </p:nvSpPr>
        <p:spPr/>
        <p:txBody>
          <a:bodyPr/>
          <a:lstStyle/>
          <a:p>
            <a:r>
              <a:rPr lang="en-US" dirty="0"/>
              <a:t>Devising UCIA (User Call and ID Analyzer) to identify users and their motions related to making calls.</a:t>
            </a:r>
          </a:p>
          <a:p>
            <a:pPr lvl="1"/>
            <a:r>
              <a:rPr lang="en-US" dirty="0"/>
              <a:t>HOG + SVM (Motion Detection)</a:t>
            </a:r>
          </a:p>
          <a:p>
            <a:pPr lvl="1"/>
            <a:r>
              <a:rPr lang="en-US" dirty="0"/>
              <a:t>Tiny face detector + DR-GAN (Face Detection)</a:t>
            </a:r>
          </a:p>
          <a:p>
            <a:endParaRPr lang="en-US" altLang="zh-TW" dirty="0"/>
          </a:p>
          <a:p>
            <a:endParaRPr lang="en-US" altLang="zh-TW" dirty="0"/>
          </a:p>
          <a:p>
            <a:endParaRPr lang="en-US" altLang="zh-TW" dirty="0"/>
          </a:p>
          <a:p>
            <a:endParaRPr lang="en-US" altLang="zh-TW" dirty="0"/>
          </a:p>
          <a:p>
            <a:pPr marL="0" indent="0">
              <a:buNone/>
            </a:pPr>
            <a:endParaRPr lang="en-US" altLang="zh-TW" dirty="0"/>
          </a:p>
          <a:p>
            <a:endParaRPr lang="en-US" altLang="zh-TW" dirty="0"/>
          </a:p>
          <a:p>
            <a:endParaRPr lang="en-US" dirty="0"/>
          </a:p>
        </p:txBody>
      </p:sp>
      <p:pic>
        <p:nvPicPr>
          <p:cNvPr id="15" name="Picture 14">
            <a:extLst>
              <a:ext uri="{FF2B5EF4-FFF2-40B4-BE49-F238E27FC236}">
                <a16:creationId xmlns:a16="http://schemas.microsoft.com/office/drawing/2014/main" id="{7D84E222-7AA9-4C08-97A8-A7B6F289B0CD}"/>
              </a:ext>
            </a:extLst>
          </p:cNvPr>
          <p:cNvPicPr>
            <a:picLocks noChangeAspect="1"/>
          </p:cNvPicPr>
          <p:nvPr/>
        </p:nvPicPr>
        <p:blipFill>
          <a:blip r:embed="rId3"/>
          <a:stretch>
            <a:fillRect/>
          </a:stretch>
        </p:blipFill>
        <p:spPr>
          <a:xfrm>
            <a:off x="2697847" y="2852737"/>
            <a:ext cx="6796306" cy="1431926"/>
          </a:xfrm>
          <a:prstGeom prst="rect">
            <a:avLst/>
          </a:prstGeom>
        </p:spPr>
      </p:pic>
    </p:spTree>
    <p:extLst>
      <p:ext uri="{BB962C8B-B14F-4D97-AF65-F5344CB8AC3E}">
        <p14:creationId xmlns:p14="http://schemas.microsoft.com/office/powerpoint/2010/main" val="298363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BA59-8F23-4B5B-A6B8-EA364E57A6D6}"/>
              </a:ext>
            </a:extLst>
          </p:cNvPr>
          <p:cNvSpPr>
            <a:spLocks noGrp="1"/>
          </p:cNvSpPr>
          <p:nvPr>
            <p:ph type="title"/>
          </p:nvPr>
        </p:nvSpPr>
        <p:spPr/>
        <p:txBody>
          <a:bodyPr/>
          <a:lstStyle/>
          <a:p>
            <a:r>
              <a:rPr lang="en-US" sz="3400" dirty="0"/>
              <a:t>CS-IP2U: Correlating IP with User Identity</a:t>
            </a:r>
          </a:p>
        </p:txBody>
      </p:sp>
      <p:sp>
        <p:nvSpPr>
          <p:cNvPr id="3" name="Content Placeholder 2">
            <a:extLst>
              <a:ext uri="{FF2B5EF4-FFF2-40B4-BE49-F238E27FC236}">
                <a16:creationId xmlns:a16="http://schemas.microsoft.com/office/drawing/2014/main" id="{DA33AAFC-FCB7-41F4-B27F-EE0E33533F6A}"/>
              </a:ext>
            </a:extLst>
          </p:cNvPr>
          <p:cNvSpPr>
            <a:spLocks noGrp="1"/>
          </p:cNvSpPr>
          <p:nvPr>
            <p:ph idx="1"/>
          </p:nvPr>
        </p:nvSpPr>
        <p:spPr/>
        <p:txBody>
          <a:bodyPr/>
          <a:lstStyle/>
          <a:p>
            <a:r>
              <a:rPr lang="en-US" sz="2800" dirty="0">
                <a:solidFill>
                  <a:schemeClr val="tx1"/>
                </a:solidFill>
              </a:rPr>
              <a:t>Correlating user identities with IP addresses based on the call statistics extracted by </a:t>
            </a:r>
            <a:r>
              <a:rPr lang="en-US" sz="2800" dirty="0" err="1">
                <a:solidFill>
                  <a:schemeClr val="tx1"/>
                </a:solidFill>
              </a:rPr>
              <a:t>WiCA</a:t>
            </a:r>
            <a:r>
              <a:rPr lang="en-US" sz="2800" dirty="0">
                <a:solidFill>
                  <a:schemeClr val="tx1"/>
                </a:solidFill>
              </a:rPr>
              <a:t> and UCIA. </a:t>
            </a:r>
          </a:p>
          <a:p>
            <a:r>
              <a:rPr lang="en-US" sz="2800" dirty="0">
                <a:solidFill>
                  <a:schemeClr val="tx1"/>
                </a:solidFill>
              </a:rPr>
              <a:t>Two events are considered: </a:t>
            </a:r>
          </a:p>
          <a:p>
            <a:pPr lvl="1"/>
            <a:r>
              <a:rPr lang="en-US" sz="2400" dirty="0">
                <a:solidFill>
                  <a:schemeClr val="tx1"/>
                </a:solidFill>
              </a:rPr>
              <a:t>call start</a:t>
            </a:r>
          </a:p>
          <a:p>
            <a:pPr lvl="1"/>
            <a:r>
              <a:rPr lang="en-US" sz="2400" dirty="0">
                <a:solidFill>
                  <a:schemeClr val="tx1"/>
                </a:solidFill>
              </a:rPr>
              <a:t>call end</a:t>
            </a:r>
          </a:p>
          <a:p>
            <a:endParaRPr lang="en-US" dirty="0"/>
          </a:p>
          <a:p>
            <a:r>
              <a:rPr lang="en-US" dirty="0"/>
              <a:t>In </a:t>
            </a:r>
            <a:r>
              <a:rPr lang="en-US" dirty="0" err="1"/>
              <a:t>WiCA</a:t>
            </a:r>
            <a:r>
              <a:rPr lang="en-US" dirty="0"/>
              <a:t>, a VoWiFi call has a call start time </a:t>
            </a:r>
            <a:r>
              <a:rPr lang="en-US" dirty="0" err="1"/>
              <a:t>TCStart_w</a:t>
            </a:r>
            <a:r>
              <a:rPr lang="en-US" dirty="0"/>
              <a:t> and a call end time </a:t>
            </a:r>
            <a:r>
              <a:rPr lang="en-US" dirty="0" err="1"/>
              <a:t>TCEnd_w</a:t>
            </a:r>
            <a:r>
              <a:rPr lang="en-US" dirty="0"/>
              <a:t>. </a:t>
            </a:r>
          </a:p>
          <a:p>
            <a:r>
              <a:rPr lang="en-US" dirty="0"/>
              <a:t>In UCIA, a call start time and a call end time can also be detected labeled as </a:t>
            </a:r>
            <a:r>
              <a:rPr lang="en-US" dirty="0" err="1"/>
              <a:t>TCStart_u</a:t>
            </a:r>
            <a:r>
              <a:rPr lang="en-US" dirty="0"/>
              <a:t>, </a:t>
            </a:r>
            <a:r>
              <a:rPr lang="en-US" dirty="0" err="1"/>
              <a:t>TCEnd_u</a:t>
            </a:r>
            <a:r>
              <a:rPr lang="en-US" dirty="0"/>
              <a:t>.</a:t>
            </a:r>
          </a:p>
          <a:p>
            <a:r>
              <a:rPr lang="en-US" dirty="0"/>
              <a:t>If the call start time and call end time from </a:t>
            </a:r>
            <a:r>
              <a:rPr lang="en-US" dirty="0" err="1"/>
              <a:t>WiCA</a:t>
            </a:r>
            <a:r>
              <a:rPr lang="en-US" dirty="0"/>
              <a:t> and UCIA  match with a time offset, the corresponding IP and ID are </a:t>
            </a:r>
            <a:r>
              <a:rPr lang="en-US" dirty="0" err="1"/>
              <a:t>correslated</a:t>
            </a:r>
            <a:r>
              <a:rPr lang="en-US" dirty="0"/>
              <a:t>.</a:t>
            </a:r>
          </a:p>
        </p:txBody>
      </p:sp>
    </p:spTree>
    <p:extLst>
      <p:ext uri="{BB962C8B-B14F-4D97-AF65-F5344CB8AC3E}">
        <p14:creationId xmlns:p14="http://schemas.microsoft.com/office/powerpoint/2010/main" val="25782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anim calcmode="lin" valueType="num">
                                      <p:cBhvr>
                                        <p:cTn id="1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BA59-8F23-4B5B-A6B8-EA364E57A6D6}"/>
              </a:ext>
            </a:extLst>
          </p:cNvPr>
          <p:cNvSpPr>
            <a:spLocks noGrp="1"/>
          </p:cNvSpPr>
          <p:nvPr>
            <p:ph type="title"/>
          </p:nvPr>
        </p:nvSpPr>
        <p:spPr/>
        <p:txBody>
          <a:bodyPr/>
          <a:lstStyle/>
          <a:p>
            <a:r>
              <a:rPr lang="en-US" dirty="0"/>
              <a:t>Performance of UPIS</a:t>
            </a:r>
          </a:p>
        </p:txBody>
      </p:sp>
      <p:sp>
        <p:nvSpPr>
          <p:cNvPr id="3" name="Content Placeholder 2">
            <a:extLst>
              <a:ext uri="{FF2B5EF4-FFF2-40B4-BE49-F238E27FC236}">
                <a16:creationId xmlns:a16="http://schemas.microsoft.com/office/drawing/2014/main" id="{DA33AAFC-FCB7-41F4-B27F-EE0E33533F6A}"/>
              </a:ext>
            </a:extLst>
          </p:cNvPr>
          <p:cNvSpPr>
            <a:spLocks noGrp="1"/>
          </p:cNvSpPr>
          <p:nvPr>
            <p:ph idx="1"/>
          </p:nvPr>
        </p:nvSpPr>
        <p:spPr>
          <a:xfrm>
            <a:off x="1143000" y="838200"/>
            <a:ext cx="10058400" cy="1371600"/>
          </a:xfrm>
        </p:spPr>
        <p:txBody>
          <a:bodyPr/>
          <a:lstStyle/>
          <a:p>
            <a:r>
              <a:rPr lang="en-US" sz="2800" dirty="0"/>
              <a:t>Two experiment setting:</a:t>
            </a:r>
          </a:p>
          <a:p>
            <a:pPr lvl="1"/>
            <a:r>
              <a:rPr lang="en-US" sz="2400" dirty="0"/>
              <a:t>Using non-wild settings (without passersby)</a:t>
            </a:r>
          </a:p>
          <a:p>
            <a:pPr lvl="1"/>
            <a:r>
              <a:rPr lang="en-US" sz="2400" dirty="0"/>
              <a:t>Using wild settings (with passersby)</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endParaRPr lang="zh-TW" altLang="en-US" dirty="0"/>
          </a:p>
          <a:p>
            <a:endParaRPr lang="en-US" dirty="0"/>
          </a:p>
        </p:txBody>
      </p:sp>
      <p:pic>
        <p:nvPicPr>
          <p:cNvPr id="6" name="Picture 5">
            <a:extLst>
              <a:ext uri="{FF2B5EF4-FFF2-40B4-BE49-F238E27FC236}">
                <a16:creationId xmlns:a16="http://schemas.microsoft.com/office/drawing/2014/main" id="{35A57B2D-49F4-466E-8442-7F5ED6DEC847}"/>
              </a:ext>
            </a:extLst>
          </p:cNvPr>
          <p:cNvPicPr>
            <a:picLocks noChangeAspect="1"/>
          </p:cNvPicPr>
          <p:nvPr/>
        </p:nvPicPr>
        <p:blipFill>
          <a:blip r:embed="rId3"/>
          <a:stretch>
            <a:fillRect/>
          </a:stretch>
        </p:blipFill>
        <p:spPr>
          <a:xfrm>
            <a:off x="918089" y="2286001"/>
            <a:ext cx="10279622" cy="2590800"/>
          </a:xfrm>
          <a:prstGeom prst="rect">
            <a:avLst/>
          </a:prstGeom>
        </p:spPr>
      </p:pic>
      <p:sp>
        <p:nvSpPr>
          <p:cNvPr id="7" name="Content Placeholder 2">
            <a:extLst>
              <a:ext uri="{FF2B5EF4-FFF2-40B4-BE49-F238E27FC236}">
                <a16:creationId xmlns:a16="http://schemas.microsoft.com/office/drawing/2014/main" id="{2A17D64C-1FD1-4FB1-BA5E-E6B02F377F56}"/>
              </a:ext>
            </a:extLst>
          </p:cNvPr>
          <p:cNvSpPr txBox="1">
            <a:spLocks/>
          </p:cNvSpPr>
          <p:nvPr/>
        </p:nvSpPr>
        <p:spPr bwMode="auto">
          <a:xfrm>
            <a:off x="2019300" y="4952999"/>
            <a:ext cx="8458200" cy="137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rgbClr val="18453B"/>
                </a:solidFill>
                <a:latin typeface="Arial Rounded MT Bold" pitchFamily="34" charset="0"/>
                <a:ea typeface="+mn-ea"/>
                <a:cs typeface="+mn-cs"/>
              </a:defRPr>
            </a:lvl1pPr>
            <a:lvl2pPr marL="742950" indent="-285750" algn="l" rtl="0" fontAlgn="base">
              <a:spcBef>
                <a:spcPct val="20000"/>
              </a:spcBef>
              <a:spcAft>
                <a:spcPct val="0"/>
              </a:spcAft>
              <a:buFont typeface="Times New Roman" pitchFamily="18" charset="0"/>
              <a:buChar char="─"/>
              <a:defRPr sz="2000">
                <a:solidFill>
                  <a:srgbClr val="18453B"/>
                </a:solidFill>
                <a:latin typeface="Arial Rounded MT Bold" pitchFamily="34" charset="0"/>
              </a:defRPr>
            </a:lvl2pPr>
            <a:lvl3pPr marL="1143000" indent="-228600" algn="l" rtl="0" fontAlgn="base">
              <a:spcBef>
                <a:spcPct val="20000"/>
              </a:spcBef>
              <a:spcAft>
                <a:spcPct val="0"/>
              </a:spcAft>
              <a:buFont typeface="Times New Roman" pitchFamily="18" charset="0"/>
              <a:buChar char="●"/>
              <a:defRPr>
                <a:solidFill>
                  <a:srgbClr val="18453B"/>
                </a:solidFill>
                <a:latin typeface="Arial Rounded MT Bold" pitchFamily="34" charset="0"/>
              </a:defRPr>
            </a:lvl3pPr>
            <a:lvl4pPr marL="1600200" indent="-228600" algn="l" rtl="0" fontAlgn="base">
              <a:spcBef>
                <a:spcPct val="20000"/>
              </a:spcBef>
              <a:spcAft>
                <a:spcPct val="0"/>
              </a:spcAft>
              <a:buChar char="–"/>
              <a:defRPr sz="1600">
                <a:solidFill>
                  <a:srgbClr val="18453B"/>
                </a:solidFill>
                <a:latin typeface="Arial Rounded MT Bold" pitchFamily="34" charset="0"/>
              </a:defRPr>
            </a:lvl4pPr>
            <a:lvl5pPr marL="2057400" indent="-228600" algn="l" rtl="0" fontAlgn="base">
              <a:spcBef>
                <a:spcPct val="20000"/>
              </a:spcBef>
              <a:spcAft>
                <a:spcPct val="0"/>
              </a:spcAft>
              <a:buChar char="»"/>
              <a:defRPr sz="1400">
                <a:solidFill>
                  <a:srgbClr val="18453B"/>
                </a:solidFill>
                <a:latin typeface="Arial Rounded MT Bold"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kern="0" dirty="0">
                <a:solidFill>
                  <a:schemeClr val="tx1"/>
                </a:solidFill>
              </a:rPr>
              <a:t>The IP-ID mapping accuracy is 97.33%  in controlled settings and 87% in wild settings.</a:t>
            </a:r>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pPr lvl="1"/>
            <a:endParaRPr lang="en-US" altLang="zh-TW" kern="0" dirty="0"/>
          </a:p>
          <a:p>
            <a:endParaRPr lang="zh-TW" altLang="en-US" kern="0" dirty="0"/>
          </a:p>
          <a:p>
            <a:endParaRPr lang="en-US" kern="0" dirty="0"/>
          </a:p>
        </p:txBody>
      </p:sp>
    </p:spTree>
    <p:extLst>
      <p:ext uri="{BB962C8B-B14F-4D97-AF65-F5344CB8AC3E}">
        <p14:creationId xmlns:p14="http://schemas.microsoft.com/office/powerpoint/2010/main" val="2009994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85AC-D9E1-40C4-B439-70F4569F828A}"/>
              </a:ext>
            </a:extLst>
          </p:cNvPr>
          <p:cNvSpPr>
            <a:spLocks noGrp="1"/>
          </p:cNvSpPr>
          <p:nvPr>
            <p:ph type="title"/>
          </p:nvPr>
        </p:nvSpPr>
        <p:spPr/>
        <p:txBody>
          <a:bodyPr/>
          <a:lstStyle/>
          <a:p>
            <a:r>
              <a:rPr lang="en-US" sz="2600" dirty="0"/>
              <a:t>Attack 2: </a:t>
            </a:r>
            <a:r>
              <a:rPr lang="en-US" altLang="zh-TW" sz="2600" dirty="0" err="1"/>
              <a:t>THDoS</a:t>
            </a:r>
            <a:r>
              <a:rPr lang="en-US" altLang="zh-TW" sz="2600" dirty="0"/>
              <a:t> (Telephony harassment or denial of voice service attack)</a:t>
            </a:r>
            <a:endParaRPr lang="en-US" sz="2600" dirty="0"/>
          </a:p>
        </p:txBody>
      </p:sp>
      <p:sp>
        <p:nvSpPr>
          <p:cNvPr id="3" name="Content Placeholder 2">
            <a:extLst>
              <a:ext uri="{FF2B5EF4-FFF2-40B4-BE49-F238E27FC236}">
                <a16:creationId xmlns:a16="http://schemas.microsoft.com/office/drawing/2014/main" id="{9975915D-BBA1-42A5-924A-C65C4B4C5A44}"/>
              </a:ext>
            </a:extLst>
          </p:cNvPr>
          <p:cNvSpPr>
            <a:spLocks noGrp="1"/>
          </p:cNvSpPr>
          <p:nvPr>
            <p:ph idx="1"/>
          </p:nvPr>
        </p:nvSpPr>
        <p:spPr/>
        <p:txBody>
          <a:bodyPr/>
          <a:lstStyle/>
          <a:p>
            <a:r>
              <a:rPr lang="en-US" altLang="zh-TW" sz="2600" dirty="0"/>
              <a:t>A telephony harassment or denial of voice service attack against Wi-Fi calling users. </a:t>
            </a:r>
          </a:p>
          <a:p>
            <a:pPr lvl="1"/>
            <a:r>
              <a:rPr lang="en-US" altLang="zh-TW" sz="2600" dirty="0"/>
              <a:t>It can bypass the security defenses deployed on Wi-Fi calling devices and the infrastructure. </a:t>
            </a:r>
          </a:p>
          <a:p>
            <a:pPr lvl="1"/>
            <a:r>
              <a:rPr lang="en-US" altLang="zh-TW" sz="2600" dirty="0"/>
              <a:t>The attack is based on the manipulation of the delivery of Wi-Fi calling signaling and voice packets for an ongoing call. </a:t>
            </a:r>
          </a:p>
          <a:p>
            <a:pPr lvl="1"/>
            <a:r>
              <a:rPr lang="en-US" altLang="zh-TW" sz="2600" dirty="0"/>
              <a:t>It contains several variants.</a:t>
            </a:r>
          </a:p>
          <a:p>
            <a:endParaRPr lang="en-US" sz="2600" dirty="0"/>
          </a:p>
          <a:p>
            <a:endParaRPr lang="en-US" sz="2600" dirty="0"/>
          </a:p>
        </p:txBody>
      </p:sp>
    </p:spTree>
    <p:extLst>
      <p:ext uri="{BB962C8B-B14F-4D97-AF65-F5344CB8AC3E}">
        <p14:creationId xmlns:p14="http://schemas.microsoft.com/office/powerpoint/2010/main" val="54082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58F1-493D-4E3A-B659-F08E66F342D5}"/>
              </a:ext>
            </a:extLst>
          </p:cNvPr>
          <p:cNvSpPr>
            <a:spLocks noGrp="1"/>
          </p:cNvSpPr>
          <p:nvPr>
            <p:ph type="title"/>
          </p:nvPr>
        </p:nvSpPr>
        <p:spPr/>
        <p:txBody>
          <a:bodyPr/>
          <a:lstStyle/>
          <a:p>
            <a:r>
              <a:rPr lang="en-US" altLang="zh-TW" sz="3200" dirty="0"/>
              <a:t>Results of Discarding Wi-Fi Signaling and Voice packets</a:t>
            </a:r>
            <a:endParaRPr lang="en-US" sz="3200" dirty="0"/>
          </a:p>
        </p:txBody>
      </p:sp>
      <p:pic>
        <p:nvPicPr>
          <p:cNvPr id="4" name="Picture 3">
            <a:extLst>
              <a:ext uri="{FF2B5EF4-FFF2-40B4-BE49-F238E27FC236}">
                <a16:creationId xmlns:a16="http://schemas.microsoft.com/office/drawing/2014/main" id="{6C0E99B7-AD89-4AEE-9DC8-D9CAFD476CE4}"/>
              </a:ext>
            </a:extLst>
          </p:cNvPr>
          <p:cNvPicPr>
            <a:picLocks noChangeAspect="1"/>
          </p:cNvPicPr>
          <p:nvPr/>
        </p:nvPicPr>
        <p:blipFill>
          <a:blip r:embed="rId3" cstate="print"/>
          <a:stretch>
            <a:fillRect/>
          </a:stretch>
        </p:blipFill>
        <p:spPr>
          <a:xfrm>
            <a:off x="5725214" y="979429"/>
            <a:ext cx="6451546" cy="4899142"/>
          </a:xfrm>
          <a:prstGeom prst="rect">
            <a:avLst/>
          </a:prstGeom>
        </p:spPr>
      </p:pic>
      <p:pic>
        <p:nvPicPr>
          <p:cNvPr id="5" name="Content Placeholder 3">
            <a:extLst>
              <a:ext uri="{FF2B5EF4-FFF2-40B4-BE49-F238E27FC236}">
                <a16:creationId xmlns:a16="http://schemas.microsoft.com/office/drawing/2014/main" id="{D2089696-759F-45BE-8E05-0CA77493196C}"/>
              </a:ext>
            </a:extLst>
          </p:cNvPr>
          <p:cNvPicPr>
            <a:picLocks noChangeAspect="1"/>
          </p:cNvPicPr>
          <p:nvPr/>
        </p:nvPicPr>
        <p:blipFill>
          <a:blip r:embed="rId4" cstate="print"/>
          <a:stretch>
            <a:fillRect/>
          </a:stretch>
        </p:blipFill>
        <p:spPr>
          <a:xfrm>
            <a:off x="0" y="1513714"/>
            <a:ext cx="5672742" cy="3184228"/>
          </a:xfrm>
          <a:prstGeom prst="rect">
            <a:avLst/>
          </a:prstGeom>
        </p:spPr>
      </p:pic>
      <p:sp>
        <p:nvSpPr>
          <p:cNvPr id="6" name="Content Placeholder 2">
            <a:extLst>
              <a:ext uri="{FF2B5EF4-FFF2-40B4-BE49-F238E27FC236}">
                <a16:creationId xmlns:a16="http://schemas.microsoft.com/office/drawing/2014/main" id="{0AC76C53-C9A0-4458-ABC1-EA2F693B2D65}"/>
              </a:ext>
            </a:extLst>
          </p:cNvPr>
          <p:cNvSpPr>
            <a:spLocks noGrp="1"/>
          </p:cNvSpPr>
          <p:nvPr>
            <p:ph idx="1"/>
          </p:nvPr>
        </p:nvSpPr>
        <p:spPr>
          <a:xfrm>
            <a:off x="1447800" y="4697942"/>
            <a:ext cx="3155542" cy="495725"/>
          </a:xfrm>
        </p:spPr>
        <p:txBody>
          <a:bodyPr/>
          <a:lstStyle/>
          <a:p>
            <a:pPr marL="0" indent="0" algn="ctr">
              <a:buNone/>
            </a:pPr>
            <a:r>
              <a:rPr lang="en-US" dirty="0"/>
              <a:t>Wi-Fi calling Call Flow</a:t>
            </a:r>
          </a:p>
        </p:txBody>
      </p:sp>
    </p:spTree>
    <p:extLst>
      <p:ext uri="{BB962C8B-B14F-4D97-AF65-F5344CB8AC3E}">
        <p14:creationId xmlns:p14="http://schemas.microsoft.com/office/powerpoint/2010/main" val="754616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EA64-8156-43BA-AF00-256D1B46BAC4}"/>
              </a:ext>
            </a:extLst>
          </p:cNvPr>
          <p:cNvSpPr>
            <a:spLocks noGrp="1"/>
          </p:cNvSpPr>
          <p:nvPr>
            <p:ph type="title"/>
          </p:nvPr>
        </p:nvSpPr>
        <p:spPr/>
        <p:txBody>
          <a:bodyPr/>
          <a:lstStyle/>
          <a:p>
            <a:r>
              <a:rPr lang="en-US" dirty="0"/>
              <a:t>Four Call Attack Variants</a:t>
            </a:r>
          </a:p>
        </p:txBody>
      </p:sp>
      <p:sp>
        <p:nvSpPr>
          <p:cNvPr id="3" name="Content Placeholder 2">
            <a:extLst>
              <a:ext uri="{FF2B5EF4-FFF2-40B4-BE49-F238E27FC236}">
                <a16:creationId xmlns:a16="http://schemas.microsoft.com/office/drawing/2014/main" id="{A0AD4723-C1D4-4B61-BCFF-2232C899C65A}"/>
              </a:ext>
            </a:extLst>
          </p:cNvPr>
          <p:cNvSpPr>
            <a:spLocks noGrp="1"/>
          </p:cNvSpPr>
          <p:nvPr>
            <p:ph idx="1"/>
          </p:nvPr>
        </p:nvSpPr>
        <p:spPr/>
        <p:txBody>
          <a:bodyPr/>
          <a:lstStyle/>
          <a:p>
            <a:r>
              <a:rPr lang="en-US" sz="3200" dirty="0">
                <a:solidFill>
                  <a:srgbClr val="0070C0"/>
                </a:solidFill>
              </a:rPr>
              <a:t>Attack Wi-Fi signaling</a:t>
            </a:r>
          </a:p>
          <a:p>
            <a:pPr lvl="1"/>
            <a:r>
              <a:rPr lang="en-US" sz="2800" dirty="0"/>
              <a:t>Annoying-Incoming-Call Attack – keep receiving calls</a:t>
            </a:r>
          </a:p>
          <a:p>
            <a:pPr lvl="2"/>
            <a:r>
              <a:rPr lang="en-US" sz="2400" dirty="0">
                <a:solidFill>
                  <a:schemeClr val="accent3">
                    <a:lumMod val="50000"/>
                  </a:schemeClr>
                </a:solidFill>
              </a:rPr>
              <a:t>Caller will be forced to get stuck in the dialing screen without any altering tone</a:t>
            </a:r>
          </a:p>
          <a:p>
            <a:pPr lvl="2"/>
            <a:r>
              <a:rPr lang="en-US" altLang="zh-TW" sz="2400" dirty="0">
                <a:solidFill>
                  <a:schemeClr val="accent3">
                    <a:lumMod val="50000"/>
                  </a:schemeClr>
                </a:solidFill>
              </a:rPr>
              <a:t>Discarding 180 Ringing message (caller)</a:t>
            </a:r>
            <a:endParaRPr lang="en-US" sz="2400" dirty="0">
              <a:solidFill>
                <a:schemeClr val="accent3">
                  <a:lumMod val="50000"/>
                </a:schemeClr>
              </a:solidFill>
            </a:endParaRPr>
          </a:p>
          <a:p>
            <a:pPr lvl="1"/>
            <a:r>
              <a:rPr lang="en-US" sz="2800" dirty="0"/>
              <a:t>Zombie-Call Attack </a:t>
            </a:r>
            <a:r>
              <a:rPr lang="en-US" altLang="zh-TW" sz="2800" dirty="0"/>
              <a:t>– a call cannot be ended</a:t>
            </a:r>
            <a:endParaRPr lang="en-US" sz="2800" dirty="0"/>
          </a:p>
          <a:p>
            <a:pPr lvl="2"/>
            <a:r>
              <a:rPr lang="en-US" altLang="zh-TW" sz="2400" dirty="0">
                <a:solidFill>
                  <a:schemeClr val="accent3">
                    <a:lumMod val="50000"/>
                  </a:schemeClr>
                </a:solidFill>
              </a:rPr>
              <a:t>The caller’s device gets stuck in the dialing screen and will keep hearing the altering tone without starting the conversation.</a:t>
            </a:r>
          </a:p>
          <a:p>
            <a:pPr lvl="2"/>
            <a:r>
              <a:rPr lang="en-US" sz="2400" dirty="0">
                <a:solidFill>
                  <a:schemeClr val="accent3">
                    <a:lumMod val="50000"/>
                  </a:schemeClr>
                </a:solidFill>
              </a:rPr>
              <a:t>Discarding 200 OK message (caller)</a:t>
            </a:r>
          </a:p>
          <a:p>
            <a:endParaRPr lang="en-US" sz="3200" dirty="0"/>
          </a:p>
          <a:p>
            <a:endParaRPr lang="en-US" dirty="0"/>
          </a:p>
        </p:txBody>
      </p:sp>
    </p:spTree>
    <p:extLst>
      <p:ext uri="{BB962C8B-B14F-4D97-AF65-F5344CB8AC3E}">
        <p14:creationId xmlns:p14="http://schemas.microsoft.com/office/powerpoint/2010/main" val="12770713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EA64-8156-43BA-AF00-256D1B46BAC4}"/>
              </a:ext>
            </a:extLst>
          </p:cNvPr>
          <p:cNvSpPr>
            <a:spLocks noGrp="1"/>
          </p:cNvSpPr>
          <p:nvPr>
            <p:ph type="title"/>
          </p:nvPr>
        </p:nvSpPr>
        <p:spPr/>
        <p:txBody>
          <a:bodyPr/>
          <a:lstStyle/>
          <a:p>
            <a:r>
              <a:rPr lang="en-US" dirty="0"/>
              <a:t>Four Call Attack Variants (cont.)</a:t>
            </a:r>
          </a:p>
        </p:txBody>
      </p:sp>
      <p:sp>
        <p:nvSpPr>
          <p:cNvPr id="3" name="Content Placeholder 2">
            <a:extLst>
              <a:ext uri="{FF2B5EF4-FFF2-40B4-BE49-F238E27FC236}">
                <a16:creationId xmlns:a16="http://schemas.microsoft.com/office/drawing/2014/main" id="{A0AD4723-C1D4-4B61-BCFF-2232C899C65A}"/>
              </a:ext>
            </a:extLst>
          </p:cNvPr>
          <p:cNvSpPr>
            <a:spLocks noGrp="1"/>
          </p:cNvSpPr>
          <p:nvPr>
            <p:ph idx="1"/>
          </p:nvPr>
        </p:nvSpPr>
        <p:spPr/>
        <p:txBody>
          <a:bodyPr/>
          <a:lstStyle/>
          <a:p>
            <a:r>
              <a:rPr lang="en-US" altLang="zh-TW" sz="3200" dirty="0">
                <a:solidFill>
                  <a:srgbClr val="0070C0"/>
                </a:solidFill>
              </a:rPr>
              <a:t>Attack Wi-Fi voice packets</a:t>
            </a:r>
            <a:endParaRPr lang="en-US" sz="3200" dirty="0">
              <a:solidFill>
                <a:srgbClr val="0070C0"/>
              </a:solidFill>
            </a:endParaRPr>
          </a:p>
          <a:p>
            <a:pPr lvl="1"/>
            <a:r>
              <a:rPr lang="en-US" sz="2800" dirty="0"/>
              <a:t>Mute Call Attack – a muted call </a:t>
            </a:r>
          </a:p>
          <a:p>
            <a:pPr lvl="2"/>
            <a:r>
              <a:rPr lang="en-US" sz="2400" dirty="0">
                <a:solidFill>
                  <a:schemeClr val="accent3">
                    <a:lumMod val="50000"/>
                  </a:schemeClr>
                </a:solidFill>
              </a:rPr>
              <a:t>Can only mute a call for 8s, call will be terminated by network</a:t>
            </a:r>
          </a:p>
          <a:p>
            <a:pPr lvl="2"/>
            <a:r>
              <a:rPr lang="en-US" sz="2400" dirty="0">
                <a:solidFill>
                  <a:schemeClr val="accent3">
                    <a:lumMod val="50000"/>
                  </a:schemeClr>
                </a:solidFill>
              </a:rPr>
              <a:t>Not terminate the call but only mute the call</a:t>
            </a:r>
          </a:p>
          <a:p>
            <a:pPr lvl="1"/>
            <a:r>
              <a:rPr lang="en-US" sz="2800" dirty="0"/>
              <a:t>Telephony Denial-of-Voice-Service Attack</a:t>
            </a:r>
          </a:p>
          <a:p>
            <a:pPr lvl="2"/>
            <a:r>
              <a:rPr lang="en-US" sz="2400" dirty="0">
                <a:solidFill>
                  <a:schemeClr val="accent3">
                    <a:lumMod val="50000"/>
                  </a:schemeClr>
                </a:solidFill>
              </a:rPr>
              <a:t>Can make the conversation be hardly continued</a:t>
            </a:r>
          </a:p>
          <a:p>
            <a:endParaRPr lang="en-US" sz="3200" dirty="0"/>
          </a:p>
        </p:txBody>
      </p:sp>
      <p:pic>
        <p:nvPicPr>
          <p:cNvPr id="4" name="Picture 3">
            <a:extLst>
              <a:ext uri="{FF2B5EF4-FFF2-40B4-BE49-F238E27FC236}">
                <a16:creationId xmlns:a16="http://schemas.microsoft.com/office/drawing/2014/main" id="{4F944B44-6914-404B-B73E-D3B2D02FFD72}"/>
              </a:ext>
            </a:extLst>
          </p:cNvPr>
          <p:cNvPicPr>
            <a:picLocks noChangeAspect="1"/>
          </p:cNvPicPr>
          <p:nvPr/>
        </p:nvPicPr>
        <p:blipFill>
          <a:blip r:embed="rId3" cstate="print"/>
          <a:stretch>
            <a:fillRect/>
          </a:stretch>
        </p:blipFill>
        <p:spPr>
          <a:xfrm>
            <a:off x="2819400" y="4166824"/>
            <a:ext cx="6768722" cy="1852976"/>
          </a:xfrm>
          <a:prstGeom prst="rect">
            <a:avLst/>
          </a:prstGeom>
        </p:spPr>
      </p:pic>
    </p:spTree>
    <p:extLst>
      <p:ext uri="{BB962C8B-B14F-4D97-AF65-F5344CB8AC3E}">
        <p14:creationId xmlns:p14="http://schemas.microsoft.com/office/powerpoint/2010/main" val="137055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3E12-F8FE-4A46-BF15-35080974DFB5}"/>
              </a:ext>
            </a:extLst>
          </p:cNvPr>
          <p:cNvSpPr>
            <a:spLocks noGrp="1"/>
          </p:cNvSpPr>
          <p:nvPr>
            <p:ph type="title"/>
          </p:nvPr>
        </p:nvSpPr>
        <p:spPr/>
        <p:txBody>
          <a:bodyPr/>
          <a:lstStyle/>
          <a:p>
            <a:r>
              <a:rPr lang="en-US" dirty="0"/>
              <a:t>Internet-of-Things (IoT) Era </a:t>
            </a:r>
          </a:p>
        </p:txBody>
      </p:sp>
      <p:sp>
        <p:nvSpPr>
          <p:cNvPr id="3" name="Content Placeholder 2">
            <a:extLst>
              <a:ext uri="{FF2B5EF4-FFF2-40B4-BE49-F238E27FC236}">
                <a16:creationId xmlns:a16="http://schemas.microsoft.com/office/drawing/2014/main" id="{BFD13828-2BE9-4949-8B1C-194EE21A37F8}"/>
              </a:ext>
            </a:extLst>
          </p:cNvPr>
          <p:cNvSpPr>
            <a:spLocks noGrp="1"/>
          </p:cNvSpPr>
          <p:nvPr>
            <p:ph idx="1"/>
          </p:nvPr>
        </p:nvSpPr>
        <p:spPr/>
        <p:txBody>
          <a:bodyPr/>
          <a:lstStyle/>
          <a:p>
            <a:r>
              <a:rPr lang="en-US" dirty="0"/>
              <a:t>‘Things’ include a wide variety of devices</a:t>
            </a:r>
          </a:p>
          <a:p>
            <a:pPr lvl="1"/>
            <a:r>
              <a:rPr lang="en-US" dirty="0"/>
              <a:t>House appliances</a:t>
            </a:r>
          </a:p>
          <a:p>
            <a:pPr lvl="1"/>
            <a:r>
              <a:rPr lang="en-US" dirty="0"/>
              <a:t>Hotspot on vehicles</a:t>
            </a:r>
          </a:p>
          <a:p>
            <a:pPr lvl="1"/>
            <a:r>
              <a:rPr lang="en-US" dirty="0"/>
              <a:t>Wearable devices</a:t>
            </a:r>
          </a:p>
          <a:p>
            <a:pPr lvl="1"/>
            <a:r>
              <a:rPr lang="en-US" dirty="0"/>
              <a:t>Heart monitoring implants</a:t>
            </a:r>
          </a:p>
          <a:p>
            <a:pPr lvl="1"/>
            <a:r>
              <a:rPr lang="en-US" dirty="0"/>
              <a:t>Cameras streaming live feed of wild animals</a:t>
            </a:r>
          </a:p>
          <a:p>
            <a:pPr lvl="1"/>
            <a:r>
              <a:rPr lang="en-US" dirty="0"/>
              <a:t>Biochip transponders on farm animals</a:t>
            </a:r>
          </a:p>
          <a:p>
            <a:pPr lvl="1"/>
            <a:r>
              <a:rPr lang="en-US" dirty="0"/>
              <a:t>Etc.</a:t>
            </a:r>
          </a:p>
        </p:txBody>
      </p:sp>
      <p:pic>
        <p:nvPicPr>
          <p:cNvPr id="4" name="Picture 8" descr="âsmart watchâçå¾çæç´¢ç»æ">
            <a:extLst>
              <a:ext uri="{FF2B5EF4-FFF2-40B4-BE49-F238E27FC236}">
                <a16:creationId xmlns:a16="http://schemas.microsoft.com/office/drawing/2014/main" id="{C1C45A89-29B7-4B7E-B2AD-0F41655D94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534400" y="4267200"/>
            <a:ext cx="1673352" cy="1609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âsmart bulbâçå¾çæç´¢ç»æ">
            <a:extLst>
              <a:ext uri="{FF2B5EF4-FFF2-40B4-BE49-F238E27FC236}">
                <a16:creationId xmlns:a16="http://schemas.microsoft.com/office/drawing/2014/main" id="{D2472883-DBAC-416C-9B87-2442CE6359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102185"/>
            <a:ext cx="1830324" cy="183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3BCB-7D71-4EF1-A06F-D7A4F692D339}"/>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D508649F-07C9-45F5-8F3B-874B8732F6D2}"/>
              </a:ext>
            </a:extLst>
          </p:cNvPr>
          <p:cNvSpPr>
            <a:spLocks noGrp="1"/>
          </p:cNvSpPr>
          <p:nvPr>
            <p:ph idx="1"/>
          </p:nvPr>
        </p:nvSpPr>
        <p:spPr>
          <a:xfrm>
            <a:off x="838200" y="1219200"/>
            <a:ext cx="10591800" cy="5105400"/>
          </a:xfrm>
        </p:spPr>
        <p:txBody>
          <a:bodyPr/>
          <a:lstStyle/>
          <a:p>
            <a:r>
              <a:rPr lang="en-US" dirty="0">
                <a:solidFill>
                  <a:schemeClr val="bg1">
                    <a:lumMod val="85000"/>
                  </a:schemeClr>
                </a:solidFill>
              </a:rPr>
              <a:t>Background</a:t>
            </a:r>
          </a:p>
          <a:p>
            <a:r>
              <a:rPr lang="en-US" dirty="0">
                <a:solidFill>
                  <a:schemeClr val="bg1">
                    <a:lumMod val="85000"/>
                  </a:schemeClr>
                </a:solidFill>
              </a:rPr>
              <a:t>Vulnerabilities</a:t>
            </a:r>
          </a:p>
          <a:p>
            <a:r>
              <a:rPr lang="en-US" dirty="0">
                <a:solidFill>
                  <a:schemeClr val="bg1">
                    <a:lumMod val="85000"/>
                  </a:schemeClr>
                </a:solidFill>
              </a:rPr>
              <a:t>Proof-of-concept Attacks</a:t>
            </a:r>
          </a:p>
          <a:p>
            <a:r>
              <a:rPr lang="en-US" dirty="0">
                <a:solidFill>
                  <a:schemeClr val="tx1"/>
                </a:solidFill>
              </a:rPr>
              <a:t>Solution</a:t>
            </a:r>
          </a:p>
          <a:p>
            <a:endParaRPr lang="en-US" dirty="0"/>
          </a:p>
        </p:txBody>
      </p:sp>
    </p:spTree>
    <p:extLst>
      <p:ext uri="{BB962C8B-B14F-4D97-AF65-F5344CB8AC3E}">
        <p14:creationId xmlns:p14="http://schemas.microsoft.com/office/powerpoint/2010/main" val="10240209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D1D2-E6FA-4D40-B5A9-FF0474A9DBF1}"/>
              </a:ext>
            </a:extLst>
          </p:cNvPr>
          <p:cNvSpPr>
            <a:spLocks noGrp="1"/>
          </p:cNvSpPr>
          <p:nvPr>
            <p:ph type="title"/>
          </p:nvPr>
        </p:nvSpPr>
        <p:spPr/>
        <p:txBody>
          <a:bodyPr/>
          <a:lstStyle/>
          <a:p>
            <a:r>
              <a:rPr lang="en-US" dirty="0"/>
              <a:t>Wi-Fi Calling Guardian</a:t>
            </a:r>
          </a:p>
        </p:txBody>
      </p:sp>
      <p:sp>
        <p:nvSpPr>
          <p:cNvPr id="3" name="Content Placeholder 2">
            <a:extLst>
              <a:ext uri="{FF2B5EF4-FFF2-40B4-BE49-F238E27FC236}">
                <a16:creationId xmlns:a16="http://schemas.microsoft.com/office/drawing/2014/main" id="{30DBA42C-FC8B-4A6B-8FA8-874193C3EBDC}"/>
              </a:ext>
            </a:extLst>
          </p:cNvPr>
          <p:cNvSpPr>
            <a:spLocks noGrp="1"/>
          </p:cNvSpPr>
          <p:nvPr>
            <p:ph idx="1"/>
          </p:nvPr>
        </p:nvSpPr>
        <p:spPr/>
        <p:txBody>
          <a:bodyPr/>
          <a:lstStyle/>
          <a:p>
            <a:r>
              <a:rPr lang="en-US" dirty="0"/>
              <a:t>Two parts:</a:t>
            </a:r>
          </a:p>
          <a:p>
            <a:pPr lvl="1"/>
            <a:r>
              <a:rPr lang="en-US" dirty="0"/>
              <a:t>Wi-Fi Calling Guardian client on the smartphone</a:t>
            </a:r>
          </a:p>
          <a:p>
            <a:pPr lvl="1"/>
            <a:r>
              <a:rPr lang="en-US" dirty="0"/>
              <a:t>Wi-Fi Calling Guardian Server in a secure private network</a:t>
            </a:r>
          </a:p>
          <a:p>
            <a:r>
              <a:rPr lang="en-US" dirty="0"/>
              <a:t>Three security modules</a:t>
            </a:r>
          </a:p>
          <a:p>
            <a:pPr lvl="1"/>
            <a:r>
              <a:rPr lang="en-US" dirty="0"/>
              <a:t>Wi-Fi security examiner</a:t>
            </a:r>
          </a:p>
          <a:p>
            <a:pPr lvl="1"/>
            <a:r>
              <a:rPr lang="en-US" dirty="0"/>
              <a:t>Singularity rectifier</a:t>
            </a:r>
          </a:p>
          <a:p>
            <a:pPr lvl="1"/>
            <a:r>
              <a:rPr lang="en-US" dirty="0"/>
              <a:t>Service quality monitor</a:t>
            </a:r>
          </a:p>
        </p:txBody>
      </p:sp>
      <p:pic>
        <p:nvPicPr>
          <p:cNvPr id="5" name="Picture 4">
            <a:extLst>
              <a:ext uri="{FF2B5EF4-FFF2-40B4-BE49-F238E27FC236}">
                <a16:creationId xmlns:a16="http://schemas.microsoft.com/office/drawing/2014/main" id="{3E04D8FC-9E82-46AE-8EAC-D35BC8505369}"/>
              </a:ext>
            </a:extLst>
          </p:cNvPr>
          <p:cNvPicPr>
            <a:picLocks noChangeAspect="1"/>
          </p:cNvPicPr>
          <p:nvPr/>
        </p:nvPicPr>
        <p:blipFill>
          <a:blip r:embed="rId3"/>
          <a:stretch>
            <a:fillRect/>
          </a:stretch>
        </p:blipFill>
        <p:spPr>
          <a:xfrm>
            <a:off x="990600" y="3581400"/>
            <a:ext cx="9401175" cy="3095625"/>
          </a:xfrm>
          <a:prstGeom prst="rect">
            <a:avLst/>
          </a:prstGeom>
        </p:spPr>
      </p:pic>
    </p:spTree>
    <p:extLst>
      <p:ext uri="{BB962C8B-B14F-4D97-AF65-F5344CB8AC3E}">
        <p14:creationId xmlns:p14="http://schemas.microsoft.com/office/powerpoint/2010/main" val="333960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CE1E-1ED3-4C9A-A5E3-78651B866C33}"/>
              </a:ext>
            </a:extLst>
          </p:cNvPr>
          <p:cNvSpPr>
            <a:spLocks noGrp="1"/>
          </p:cNvSpPr>
          <p:nvPr>
            <p:ph type="title"/>
          </p:nvPr>
        </p:nvSpPr>
        <p:spPr/>
        <p:txBody>
          <a:bodyPr/>
          <a:lstStyle/>
          <a:p>
            <a:r>
              <a:rPr lang="en-US" dirty="0"/>
              <a:t>Wi-Fi Calling Guardian</a:t>
            </a:r>
          </a:p>
        </p:txBody>
      </p:sp>
      <p:sp>
        <p:nvSpPr>
          <p:cNvPr id="3" name="Content Placeholder 2">
            <a:extLst>
              <a:ext uri="{FF2B5EF4-FFF2-40B4-BE49-F238E27FC236}">
                <a16:creationId xmlns:a16="http://schemas.microsoft.com/office/drawing/2014/main" id="{FC373665-C329-46F4-B6CC-1EA1929FED9F}"/>
              </a:ext>
            </a:extLst>
          </p:cNvPr>
          <p:cNvSpPr>
            <a:spLocks noGrp="1"/>
          </p:cNvSpPr>
          <p:nvPr>
            <p:ph idx="1"/>
          </p:nvPr>
        </p:nvSpPr>
        <p:spPr/>
        <p:txBody>
          <a:bodyPr/>
          <a:lstStyle/>
          <a:p>
            <a:r>
              <a:rPr lang="en-US" dirty="0"/>
              <a:t>Wi-Fi security examiner: (</a:t>
            </a:r>
            <a:r>
              <a:rPr lang="en-US" dirty="0">
                <a:solidFill>
                  <a:srgbClr val="0070C0"/>
                </a:solidFill>
              </a:rPr>
              <a:t>Internet Check</a:t>
            </a:r>
            <a:r>
              <a:rPr lang="en-US" dirty="0"/>
              <a:t>)</a:t>
            </a:r>
          </a:p>
          <a:p>
            <a:pPr lvl="1"/>
            <a:r>
              <a:rPr lang="en-US" dirty="0"/>
              <a:t>Check if WPA3 is enabled in the connected Wi-Fi network</a:t>
            </a:r>
          </a:p>
          <a:p>
            <a:pPr lvl="1"/>
            <a:r>
              <a:rPr lang="en-US" dirty="0"/>
              <a:t>Check if the Wi-Fi calling device is under an ARP spoofing attack</a:t>
            </a:r>
          </a:p>
          <a:p>
            <a:r>
              <a:rPr lang="en-US" dirty="0"/>
              <a:t>Singularity rectifier: (</a:t>
            </a:r>
            <a:r>
              <a:rPr lang="en-US" dirty="0">
                <a:solidFill>
                  <a:srgbClr val="0070C0"/>
                </a:solidFill>
              </a:rPr>
              <a:t>Side-channel inference</a:t>
            </a:r>
            <a:r>
              <a:rPr lang="en-US" dirty="0"/>
              <a:t>)</a:t>
            </a:r>
          </a:p>
          <a:p>
            <a:pPr lvl="1"/>
            <a:r>
              <a:rPr lang="en-US" dirty="0"/>
              <a:t>Encapsulates all the Wi-Fi calling packets into UDP datagrams for the delivery. </a:t>
            </a:r>
          </a:p>
          <a:p>
            <a:pPr lvl="1"/>
            <a:r>
              <a:rPr lang="en-US" dirty="0"/>
              <a:t>The UDP datagrams with a fixed packet size (e.g., 300 bytes) are generated by both the client and the server</a:t>
            </a:r>
          </a:p>
          <a:p>
            <a:r>
              <a:rPr lang="en-US" dirty="0"/>
              <a:t>Service quality monitor: (</a:t>
            </a:r>
            <a:r>
              <a:rPr lang="en-US" dirty="0">
                <a:solidFill>
                  <a:srgbClr val="0070C0"/>
                </a:solidFill>
              </a:rPr>
              <a:t>Packet Drop</a:t>
            </a:r>
            <a:r>
              <a:rPr lang="en-US" dirty="0"/>
              <a:t>)</a:t>
            </a:r>
          </a:p>
          <a:p>
            <a:pPr lvl="1"/>
            <a:r>
              <a:rPr lang="en-US" dirty="0"/>
              <a:t>The Wi-Fi calling voice service uses the AMR (Adaptive Multi-Rate) audio codec</a:t>
            </a:r>
          </a:p>
          <a:p>
            <a:pPr lvl="1"/>
            <a:r>
              <a:rPr lang="en-US" dirty="0"/>
              <a:t>Check the AMR packet rate</a:t>
            </a:r>
          </a:p>
          <a:p>
            <a:pPr lvl="1"/>
            <a:r>
              <a:rPr lang="en-US" dirty="0"/>
              <a:t>Once any suspicious attack is detected at the client or the server, the inter-system service continuity mechanism is triggered.</a:t>
            </a:r>
          </a:p>
        </p:txBody>
      </p:sp>
    </p:spTree>
    <p:extLst>
      <p:ext uri="{BB962C8B-B14F-4D97-AF65-F5344CB8AC3E}">
        <p14:creationId xmlns:p14="http://schemas.microsoft.com/office/powerpoint/2010/main" val="315109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1000"/>
                                        <p:tgtEl>
                                          <p:spTgt spid="3">
                                            <p:txEl>
                                              <p:pRg st="9" end="9"/>
                                            </p:txEl>
                                          </p:spTgt>
                                        </p:tgtEl>
                                      </p:cBhvr>
                                    </p:animEffect>
                                    <p:anim calcmode="lin" valueType="num">
                                      <p:cBhvr>
                                        <p:cTn id="4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C54E-564F-4232-BC5E-0D9F7FE19C7C}"/>
              </a:ext>
            </a:extLst>
          </p:cNvPr>
          <p:cNvSpPr>
            <a:spLocks noGrp="1"/>
          </p:cNvSpPr>
          <p:nvPr>
            <p:ph type="title"/>
          </p:nvPr>
        </p:nvSpPr>
        <p:spPr/>
        <p:txBody>
          <a:bodyPr/>
          <a:lstStyle/>
          <a:p>
            <a:r>
              <a:rPr lang="en-US" sz="4000" dirty="0"/>
              <a:t>Wi-Fi security examiner</a:t>
            </a:r>
          </a:p>
        </p:txBody>
      </p:sp>
      <p:sp>
        <p:nvSpPr>
          <p:cNvPr id="3" name="Content Placeholder 2">
            <a:extLst>
              <a:ext uri="{FF2B5EF4-FFF2-40B4-BE49-F238E27FC236}">
                <a16:creationId xmlns:a16="http://schemas.microsoft.com/office/drawing/2014/main" id="{31A413B9-9B2F-4F95-9BC4-CE89D03DA7C8}"/>
              </a:ext>
            </a:extLst>
          </p:cNvPr>
          <p:cNvSpPr>
            <a:spLocks noGrp="1"/>
          </p:cNvSpPr>
          <p:nvPr>
            <p:ph idx="1"/>
          </p:nvPr>
        </p:nvSpPr>
        <p:spPr>
          <a:xfrm>
            <a:off x="457200" y="838200"/>
            <a:ext cx="11277600" cy="1219200"/>
          </a:xfrm>
        </p:spPr>
        <p:txBody>
          <a:bodyPr/>
          <a:lstStyle/>
          <a:p>
            <a:r>
              <a:rPr lang="en-US" sz="2800" dirty="0"/>
              <a:t>It can detect the WPA3 via </a:t>
            </a:r>
            <a:r>
              <a:rPr lang="en-US" sz="2800" dirty="0" err="1">
                <a:solidFill>
                  <a:srgbClr val="0070C0"/>
                </a:solidFill>
              </a:rPr>
              <a:t>WiFiManager</a:t>
            </a:r>
            <a:r>
              <a:rPr lang="en-US" sz="2800" dirty="0"/>
              <a:t> class.</a:t>
            </a:r>
          </a:p>
          <a:p>
            <a:r>
              <a:rPr lang="en-US" sz="2800" dirty="0"/>
              <a:t>It can detect whether two entries share the same MAC address via checking ARP table.</a:t>
            </a:r>
          </a:p>
        </p:txBody>
      </p:sp>
      <p:pic>
        <p:nvPicPr>
          <p:cNvPr id="7" name="Picture 6">
            <a:extLst>
              <a:ext uri="{FF2B5EF4-FFF2-40B4-BE49-F238E27FC236}">
                <a16:creationId xmlns:a16="http://schemas.microsoft.com/office/drawing/2014/main" id="{2F4F171B-9A15-4247-8C0E-70A05EF998E5}"/>
              </a:ext>
            </a:extLst>
          </p:cNvPr>
          <p:cNvPicPr>
            <a:picLocks noChangeAspect="1"/>
          </p:cNvPicPr>
          <p:nvPr/>
        </p:nvPicPr>
        <p:blipFill>
          <a:blip r:embed="rId3"/>
          <a:stretch>
            <a:fillRect/>
          </a:stretch>
        </p:blipFill>
        <p:spPr>
          <a:xfrm>
            <a:off x="2667000" y="2828925"/>
            <a:ext cx="7210425" cy="3190875"/>
          </a:xfrm>
          <a:prstGeom prst="rect">
            <a:avLst/>
          </a:prstGeom>
        </p:spPr>
      </p:pic>
    </p:spTree>
    <p:extLst>
      <p:ext uri="{BB962C8B-B14F-4D97-AF65-F5344CB8AC3E}">
        <p14:creationId xmlns:p14="http://schemas.microsoft.com/office/powerpoint/2010/main" val="348139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C54E-564F-4232-BC5E-0D9F7FE19C7C}"/>
              </a:ext>
            </a:extLst>
          </p:cNvPr>
          <p:cNvSpPr>
            <a:spLocks noGrp="1"/>
          </p:cNvSpPr>
          <p:nvPr>
            <p:ph type="title"/>
          </p:nvPr>
        </p:nvSpPr>
        <p:spPr/>
        <p:txBody>
          <a:bodyPr/>
          <a:lstStyle/>
          <a:p>
            <a:r>
              <a:rPr lang="en-US" sz="4000" dirty="0"/>
              <a:t>Singularity rectifier </a:t>
            </a:r>
          </a:p>
        </p:txBody>
      </p:sp>
      <p:sp>
        <p:nvSpPr>
          <p:cNvPr id="3" name="Content Placeholder 2">
            <a:extLst>
              <a:ext uri="{FF2B5EF4-FFF2-40B4-BE49-F238E27FC236}">
                <a16:creationId xmlns:a16="http://schemas.microsoft.com/office/drawing/2014/main" id="{31A413B9-9B2F-4F95-9BC4-CE89D03DA7C8}"/>
              </a:ext>
            </a:extLst>
          </p:cNvPr>
          <p:cNvSpPr>
            <a:spLocks noGrp="1"/>
          </p:cNvSpPr>
          <p:nvPr>
            <p:ph idx="1"/>
          </p:nvPr>
        </p:nvSpPr>
        <p:spPr>
          <a:xfrm>
            <a:off x="457200" y="838200"/>
            <a:ext cx="11277600" cy="1219200"/>
          </a:xfrm>
        </p:spPr>
        <p:txBody>
          <a:bodyPr/>
          <a:lstStyle/>
          <a:p>
            <a:r>
              <a:rPr lang="en-US" sz="2800" dirty="0"/>
              <a:t>Data padding, packet fragmentation, dummy packets are performed.</a:t>
            </a:r>
          </a:p>
          <a:p>
            <a:r>
              <a:rPr lang="en-US" sz="2800" dirty="0"/>
              <a:t>The aforementioned attack model no longer works.  </a:t>
            </a:r>
          </a:p>
        </p:txBody>
      </p:sp>
      <p:pic>
        <p:nvPicPr>
          <p:cNvPr id="5" name="Picture 4">
            <a:extLst>
              <a:ext uri="{FF2B5EF4-FFF2-40B4-BE49-F238E27FC236}">
                <a16:creationId xmlns:a16="http://schemas.microsoft.com/office/drawing/2014/main" id="{E0B36A4F-3AB0-4496-B6B7-D09AA12C0F24}"/>
              </a:ext>
            </a:extLst>
          </p:cNvPr>
          <p:cNvPicPr>
            <a:picLocks noChangeAspect="1"/>
          </p:cNvPicPr>
          <p:nvPr/>
        </p:nvPicPr>
        <p:blipFill>
          <a:blip r:embed="rId3"/>
          <a:stretch>
            <a:fillRect/>
          </a:stretch>
        </p:blipFill>
        <p:spPr>
          <a:xfrm>
            <a:off x="2286000" y="2438400"/>
            <a:ext cx="8059628" cy="2733675"/>
          </a:xfrm>
          <a:prstGeom prst="rect">
            <a:avLst/>
          </a:prstGeom>
        </p:spPr>
      </p:pic>
    </p:spTree>
    <p:extLst>
      <p:ext uri="{BB962C8B-B14F-4D97-AF65-F5344CB8AC3E}">
        <p14:creationId xmlns:p14="http://schemas.microsoft.com/office/powerpoint/2010/main" val="162768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C54E-564F-4232-BC5E-0D9F7FE19C7C}"/>
              </a:ext>
            </a:extLst>
          </p:cNvPr>
          <p:cNvSpPr>
            <a:spLocks noGrp="1"/>
          </p:cNvSpPr>
          <p:nvPr>
            <p:ph type="title"/>
          </p:nvPr>
        </p:nvSpPr>
        <p:spPr/>
        <p:txBody>
          <a:bodyPr/>
          <a:lstStyle/>
          <a:p>
            <a:r>
              <a:rPr lang="en-US" sz="4000" dirty="0"/>
              <a:t>Service quality monitor</a:t>
            </a:r>
          </a:p>
        </p:txBody>
      </p:sp>
      <p:sp>
        <p:nvSpPr>
          <p:cNvPr id="3" name="Content Placeholder 2">
            <a:extLst>
              <a:ext uri="{FF2B5EF4-FFF2-40B4-BE49-F238E27FC236}">
                <a16:creationId xmlns:a16="http://schemas.microsoft.com/office/drawing/2014/main" id="{31A413B9-9B2F-4F95-9BC4-CE89D03DA7C8}"/>
              </a:ext>
            </a:extLst>
          </p:cNvPr>
          <p:cNvSpPr>
            <a:spLocks noGrp="1"/>
          </p:cNvSpPr>
          <p:nvPr>
            <p:ph idx="1"/>
          </p:nvPr>
        </p:nvSpPr>
        <p:spPr>
          <a:xfrm>
            <a:off x="457200" y="838200"/>
            <a:ext cx="11277600" cy="1219200"/>
          </a:xfrm>
        </p:spPr>
        <p:txBody>
          <a:bodyPr/>
          <a:lstStyle/>
          <a:p>
            <a:r>
              <a:rPr lang="en-US" sz="2800" dirty="0"/>
              <a:t>Wi-Fi Calling Guardian client checks the AMR packet rate</a:t>
            </a:r>
          </a:p>
          <a:p>
            <a:r>
              <a:rPr lang="en-US" sz="2800" dirty="0"/>
              <a:t>When denial-of-voice-service attack discards 70% packets is launched, system-system is triggered by service quality monitor.</a:t>
            </a:r>
          </a:p>
        </p:txBody>
      </p:sp>
      <p:pic>
        <p:nvPicPr>
          <p:cNvPr id="6" name="Picture 5">
            <a:extLst>
              <a:ext uri="{FF2B5EF4-FFF2-40B4-BE49-F238E27FC236}">
                <a16:creationId xmlns:a16="http://schemas.microsoft.com/office/drawing/2014/main" id="{EB0EC728-F757-4860-815B-1ECCDBBF89F0}"/>
              </a:ext>
            </a:extLst>
          </p:cNvPr>
          <p:cNvPicPr>
            <a:picLocks noChangeAspect="1"/>
          </p:cNvPicPr>
          <p:nvPr/>
        </p:nvPicPr>
        <p:blipFill>
          <a:blip r:embed="rId3"/>
          <a:stretch>
            <a:fillRect/>
          </a:stretch>
        </p:blipFill>
        <p:spPr>
          <a:xfrm>
            <a:off x="2057400" y="2667000"/>
            <a:ext cx="8149122" cy="3914776"/>
          </a:xfrm>
          <a:prstGeom prst="rect">
            <a:avLst/>
          </a:prstGeom>
        </p:spPr>
      </p:pic>
    </p:spTree>
    <p:extLst>
      <p:ext uri="{BB962C8B-B14F-4D97-AF65-F5344CB8AC3E}">
        <p14:creationId xmlns:p14="http://schemas.microsoft.com/office/powerpoint/2010/main" val="2581224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13D-8326-4C42-8B71-CDCCBD7507D9}"/>
              </a:ext>
            </a:extLst>
          </p:cNvPr>
          <p:cNvSpPr>
            <a:spLocks noGrp="1"/>
          </p:cNvSpPr>
          <p:nvPr>
            <p:ph type="title"/>
          </p:nvPr>
        </p:nvSpPr>
        <p:spPr/>
        <p:txBody>
          <a:bodyPr/>
          <a:lstStyle/>
          <a:p>
            <a:r>
              <a:rPr lang="en-US" dirty="0"/>
              <a:t>Summary of Current Research Results</a:t>
            </a:r>
          </a:p>
        </p:txBody>
      </p:sp>
      <p:sp>
        <p:nvSpPr>
          <p:cNvPr id="3" name="Content Placeholder 2">
            <a:extLst>
              <a:ext uri="{FF2B5EF4-FFF2-40B4-BE49-F238E27FC236}">
                <a16:creationId xmlns:a16="http://schemas.microsoft.com/office/drawing/2014/main" id="{510D1F7B-64A2-497F-99ED-E0760E2BF138}"/>
              </a:ext>
            </a:extLst>
          </p:cNvPr>
          <p:cNvSpPr>
            <a:spLocks noGrp="1"/>
          </p:cNvSpPr>
          <p:nvPr>
            <p:ph idx="1"/>
          </p:nvPr>
        </p:nvSpPr>
        <p:spPr/>
        <p:txBody>
          <a:bodyPr/>
          <a:lstStyle/>
          <a:p>
            <a:r>
              <a:rPr lang="en-US" sz="2800" dirty="0"/>
              <a:t>Any design defects, operational slips, implementation issues can lead to serious negative impacts.</a:t>
            </a:r>
          </a:p>
          <a:p>
            <a:r>
              <a:rPr lang="en-US" sz="2800" dirty="0"/>
              <a:t>My security research focuses on two key services, </a:t>
            </a:r>
            <a:r>
              <a:rPr lang="en-US" sz="2800" u="sng" dirty="0"/>
              <a:t>mobile data</a:t>
            </a:r>
            <a:r>
              <a:rPr lang="en-US" sz="2800" dirty="0"/>
              <a:t> and </a:t>
            </a:r>
            <a:r>
              <a:rPr lang="en-US" sz="2800" u="sng" dirty="0"/>
              <a:t>voice</a:t>
            </a:r>
            <a:r>
              <a:rPr lang="en-US" sz="2800" dirty="0"/>
              <a:t> services, of mobile network.</a:t>
            </a:r>
          </a:p>
          <a:p>
            <a:pPr lvl="1"/>
            <a:r>
              <a:rPr lang="en-US" sz="2400" dirty="0">
                <a:solidFill>
                  <a:srgbClr val="FF0000"/>
                </a:solidFill>
              </a:rPr>
              <a:t>Data service</a:t>
            </a:r>
            <a:r>
              <a:rPr lang="en-US" sz="2400" dirty="0"/>
              <a:t>: Different from the state-of-the-art papers that study the data service on the phone, my security research targets on the IoT data service.</a:t>
            </a:r>
          </a:p>
          <a:p>
            <a:pPr lvl="1"/>
            <a:r>
              <a:rPr lang="en-US" sz="2400" dirty="0">
                <a:solidFill>
                  <a:srgbClr val="FF0000"/>
                </a:solidFill>
              </a:rPr>
              <a:t>Voice service</a:t>
            </a:r>
            <a:r>
              <a:rPr lang="en-US" sz="2400" dirty="0"/>
              <a:t>: CSFB and VoLTE have been studied before. My research about VoWiFi fills the last brick of the study about the voice service in LTE era.</a:t>
            </a:r>
          </a:p>
        </p:txBody>
      </p:sp>
    </p:spTree>
    <p:extLst>
      <p:ext uri="{BB962C8B-B14F-4D97-AF65-F5344CB8AC3E}">
        <p14:creationId xmlns:p14="http://schemas.microsoft.com/office/powerpoint/2010/main" val="1552320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3D2F-A1C1-401C-9AB8-F7D45FB30644}"/>
              </a:ext>
            </a:extLst>
          </p:cNvPr>
          <p:cNvSpPr>
            <a:spLocks noGrp="1"/>
          </p:cNvSpPr>
          <p:nvPr>
            <p:ph type="title"/>
          </p:nvPr>
        </p:nvSpPr>
        <p:spPr/>
        <p:txBody>
          <a:bodyPr/>
          <a:lstStyle/>
          <a:p>
            <a:r>
              <a:rPr lang="en-US" dirty="0"/>
              <a:t>Future Work 1</a:t>
            </a:r>
          </a:p>
        </p:txBody>
      </p:sp>
      <p:sp>
        <p:nvSpPr>
          <p:cNvPr id="3" name="Content Placeholder 2">
            <a:extLst>
              <a:ext uri="{FF2B5EF4-FFF2-40B4-BE49-F238E27FC236}">
                <a16:creationId xmlns:a16="http://schemas.microsoft.com/office/drawing/2014/main" id="{0A9EEBD9-9EA0-4777-90AE-4A1633EDB988}"/>
              </a:ext>
            </a:extLst>
          </p:cNvPr>
          <p:cNvSpPr>
            <a:spLocks noGrp="1"/>
          </p:cNvSpPr>
          <p:nvPr>
            <p:ph idx="1"/>
          </p:nvPr>
        </p:nvSpPr>
        <p:spPr/>
        <p:txBody>
          <a:bodyPr/>
          <a:lstStyle/>
          <a:p>
            <a:r>
              <a:rPr lang="en-US" sz="3200" dirty="0"/>
              <a:t>Cellular IoT charging problem on 5G</a:t>
            </a:r>
          </a:p>
          <a:p>
            <a:pPr lvl="1"/>
            <a:r>
              <a:rPr lang="en-US" sz="2800" dirty="0"/>
              <a:t>5G is much more than just fast downloads!</a:t>
            </a:r>
          </a:p>
          <a:p>
            <a:pPr lvl="2"/>
            <a:r>
              <a:rPr lang="en-US" sz="2400" dirty="0"/>
              <a:t>5G has high-speed connectivity, low latency, and ubiquitous coverage. </a:t>
            </a:r>
          </a:p>
          <a:p>
            <a:pPr lvl="2"/>
            <a:r>
              <a:rPr lang="en-US" sz="2400" dirty="0"/>
              <a:t>5G can better support smart vehicles and transport infrastructure such as connected cars, trucks, and buses.</a:t>
            </a:r>
          </a:p>
          <a:p>
            <a:pPr lvl="2"/>
            <a:r>
              <a:rPr lang="en-US" sz="2400" dirty="0"/>
              <a:t>Is 5G network ready to support IoT?</a:t>
            </a:r>
          </a:p>
          <a:p>
            <a:pPr lvl="1"/>
            <a:endParaRPr lang="en-US" dirty="0"/>
          </a:p>
          <a:p>
            <a:pPr lvl="1"/>
            <a:endParaRPr lang="en-US" dirty="0"/>
          </a:p>
        </p:txBody>
      </p:sp>
    </p:spTree>
    <p:extLst>
      <p:ext uri="{BB962C8B-B14F-4D97-AF65-F5344CB8AC3E}">
        <p14:creationId xmlns:p14="http://schemas.microsoft.com/office/powerpoint/2010/main" val="1892196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72FB-B994-45E8-BFDB-09A3B595FDCE}"/>
              </a:ext>
            </a:extLst>
          </p:cNvPr>
          <p:cNvSpPr>
            <a:spLocks noGrp="1"/>
          </p:cNvSpPr>
          <p:nvPr>
            <p:ph type="title"/>
          </p:nvPr>
        </p:nvSpPr>
        <p:spPr/>
        <p:txBody>
          <a:bodyPr/>
          <a:lstStyle/>
          <a:p>
            <a:r>
              <a:rPr lang="en-US" dirty="0"/>
              <a:t>Future Work 1</a:t>
            </a:r>
          </a:p>
        </p:txBody>
      </p:sp>
      <p:sp>
        <p:nvSpPr>
          <p:cNvPr id="3" name="Content Placeholder 2">
            <a:extLst>
              <a:ext uri="{FF2B5EF4-FFF2-40B4-BE49-F238E27FC236}">
                <a16:creationId xmlns:a16="http://schemas.microsoft.com/office/drawing/2014/main" id="{90093C15-8DD7-4E1E-81C2-234E95A43426}"/>
              </a:ext>
            </a:extLst>
          </p:cNvPr>
          <p:cNvSpPr>
            <a:spLocks noGrp="1"/>
          </p:cNvSpPr>
          <p:nvPr>
            <p:ph idx="1"/>
          </p:nvPr>
        </p:nvSpPr>
        <p:spPr/>
        <p:txBody>
          <a:bodyPr/>
          <a:lstStyle/>
          <a:p>
            <a:r>
              <a:rPr lang="en-US" sz="2800" dirty="0"/>
              <a:t>Cellular IoT charging problem on 5G</a:t>
            </a:r>
          </a:p>
          <a:p>
            <a:pPr lvl="1"/>
            <a:r>
              <a:rPr lang="en-US" sz="2400" dirty="0"/>
              <a:t>Unremarkable standard design defects?</a:t>
            </a:r>
          </a:p>
          <a:p>
            <a:pPr lvl="1"/>
            <a:r>
              <a:rPr lang="en-US" sz="2400" dirty="0"/>
              <a:t>Carrier operational slips?</a:t>
            </a:r>
          </a:p>
          <a:p>
            <a:pPr lvl="1"/>
            <a:r>
              <a:rPr lang="en-US" sz="2400" dirty="0"/>
              <a:t>Implementation issues on the IoT device and infrastructure?</a:t>
            </a:r>
          </a:p>
          <a:p>
            <a:pPr lvl="1"/>
            <a:r>
              <a:rPr lang="en-US" sz="2400" dirty="0"/>
              <a:t>Any of them can cause the extremely appalling charging threat to the cellular users and operators.</a:t>
            </a:r>
          </a:p>
          <a:p>
            <a:endParaRPr lang="en-US" sz="2800" dirty="0"/>
          </a:p>
        </p:txBody>
      </p:sp>
    </p:spTree>
    <p:extLst>
      <p:ext uri="{BB962C8B-B14F-4D97-AF65-F5344CB8AC3E}">
        <p14:creationId xmlns:p14="http://schemas.microsoft.com/office/powerpoint/2010/main" val="1856536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3D2F-A1C1-401C-9AB8-F7D45FB30644}"/>
              </a:ext>
            </a:extLst>
          </p:cNvPr>
          <p:cNvSpPr>
            <a:spLocks noGrp="1"/>
          </p:cNvSpPr>
          <p:nvPr>
            <p:ph type="title"/>
          </p:nvPr>
        </p:nvSpPr>
        <p:spPr/>
        <p:txBody>
          <a:bodyPr/>
          <a:lstStyle/>
          <a:p>
            <a:r>
              <a:rPr lang="en-US" dirty="0"/>
              <a:t>Future Work 2</a:t>
            </a:r>
          </a:p>
        </p:txBody>
      </p:sp>
      <p:sp>
        <p:nvSpPr>
          <p:cNvPr id="3" name="Content Placeholder 2">
            <a:extLst>
              <a:ext uri="{FF2B5EF4-FFF2-40B4-BE49-F238E27FC236}">
                <a16:creationId xmlns:a16="http://schemas.microsoft.com/office/drawing/2014/main" id="{0A9EEBD9-9EA0-4777-90AE-4A1633EDB988}"/>
              </a:ext>
            </a:extLst>
          </p:cNvPr>
          <p:cNvSpPr>
            <a:spLocks noGrp="1"/>
          </p:cNvSpPr>
          <p:nvPr>
            <p:ph idx="1"/>
          </p:nvPr>
        </p:nvSpPr>
        <p:spPr/>
        <p:txBody>
          <a:bodyPr/>
          <a:lstStyle/>
          <a:p>
            <a:r>
              <a:rPr lang="en-US" dirty="0"/>
              <a:t>What can mobile network bring to people?</a:t>
            </a:r>
          </a:p>
          <a:p>
            <a:pPr lvl="1"/>
            <a:r>
              <a:rPr lang="en-US" dirty="0"/>
              <a:t>Non-IoT devices can allow people to use the mobile network for calling, watching the videos, chatting with friend, conducting monetary transactions, browsing websites, etc.</a:t>
            </a:r>
          </a:p>
          <a:p>
            <a:pPr lvl="1"/>
            <a:r>
              <a:rPr lang="en-US" dirty="0"/>
              <a:t>IoT devices allow people easily to access house appliances, use hotspot on vehicles, use wearable devices, etc.</a:t>
            </a:r>
          </a:p>
          <a:p>
            <a:pPr lvl="1"/>
            <a:r>
              <a:rPr lang="en-US" dirty="0"/>
              <a:t>What else can mobile network do?</a:t>
            </a:r>
          </a:p>
          <a:p>
            <a:pPr lvl="1"/>
            <a:endParaRPr lang="en-US" dirty="0"/>
          </a:p>
          <a:p>
            <a:r>
              <a:rPr lang="en-US" dirty="0"/>
              <a:t>GSMA Digital Identity Program:</a:t>
            </a:r>
          </a:p>
          <a:p>
            <a:pPr lvl="1"/>
            <a:r>
              <a:rPr lang="en-US" dirty="0"/>
              <a:t>leverage mobile technology as an enabler of digital identity and associated services which provide social and commercial value in developing markets.</a:t>
            </a:r>
          </a:p>
          <a:p>
            <a:pPr lvl="1"/>
            <a:endParaRPr lang="en-US" dirty="0"/>
          </a:p>
        </p:txBody>
      </p:sp>
    </p:spTree>
    <p:extLst>
      <p:ext uri="{BB962C8B-B14F-4D97-AF65-F5344CB8AC3E}">
        <p14:creationId xmlns:p14="http://schemas.microsoft.com/office/powerpoint/2010/main" val="195710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2568-922A-460E-AAA7-EFC965FD084E}"/>
              </a:ext>
            </a:extLst>
          </p:cNvPr>
          <p:cNvSpPr>
            <a:spLocks noGrp="1"/>
          </p:cNvSpPr>
          <p:nvPr>
            <p:ph type="title"/>
          </p:nvPr>
        </p:nvSpPr>
        <p:spPr/>
        <p:txBody>
          <a:bodyPr/>
          <a:lstStyle/>
          <a:p>
            <a:r>
              <a:rPr lang="en-US" dirty="0"/>
              <a:t>Cellular IoT</a:t>
            </a:r>
          </a:p>
        </p:txBody>
      </p:sp>
      <p:sp>
        <p:nvSpPr>
          <p:cNvPr id="3" name="Content Placeholder 2">
            <a:extLst>
              <a:ext uri="{FF2B5EF4-FFF2-40B4-BE49-F238E27FC236}">
                <a16:creationId xmlns:a16="http://schemas.microsoft.com/office/drawing/2014/main" id="{73CADEBD-85A8-4A5E-9C34-2D9FB1D17A12}"/>
              </a:ext>
            </a:extLst>
          </p:cNvPr>
          <p:cNvSpPr>
            <a:spLocks noGrp="1"/>
          </p:cNvSpPr>
          <p:nvPr>
            <p:ph idx="1"/>
          </p:nvPr>
        </p:nvSpPr>
        <p:spPr/>
        <p:txBody>
          <a:bodyPr/>
          <a:lstStyle/>
          <a:p>
            <a:r>
              <a:rPr lang="en-US" dirty="0"/>
              <a:t>Rel-8/ Cat. 4, Rel-8/Cat. 1, etc.</a:t>
            </a:r>
          </a:p>
          <a:p>
            <a:r>
              <a:rPr lang="en-US" dirty="0"/>
              <a:t>Providing wide range data rates (0.2 Mbps to 150 Mbps) with low-power consumption for IoT devices.</a:t>
            </a:r>
          </a:p>
          <a:p>
            <a:r>
              <a:rPr lang="en-US" dirty="0"/>
              <a:t>Already being proposed in 4G LTE networks and can be merged with existing networks</a:t>
            </a:r>
          </a:p>
          <a:p>
            <a:endParaRPr lang="en-US" dirty="0"/>
          </a:p>
        </p:txBody>
      </p:sp>
      <p:pic>
        <p:nvPicPr>
          <p:cNvPr id="5" name="Picture 4">
            <a:extLst>
              <a:ext uri="{FF2B5EF4-FFF2-40B4-BE49-F238E27FC236}">
                <a16:creationId xmlns:a16="http://schemas.microsoft.com/office/drawing/2014/main" id="{9F4D6A44-BA0E-4996-9BC8-FF613FDB95DD}"/>
              </a:ext>
            </a:extLst>
          </p:cNvPr>
          <p:cNvPicPr>
            <a:picLocks noChangeAspect="1"/>
          </p:cNvPicPr>
          <p:nvPr/>
        </p:nvPicPr>
        <p:blipFill>
          <a:blip r:embed="rId3"/>
          <a:stretch>
            <a:fillRect/>
          </a:stretch>
        </p:blipFill>
        <p:spPr>
          <a:xfrm>
            <a:off x="1259344" y="3429000"/>
            <a:ext cx="9673312" cy="1942990"/>
          </a:xfrm>
          <a:prstGeom prst="rect">
            <a:avLst/>
          </a:prstGeom>
        </p:spPr>
      </p:pic>
    </p:spTree>
    <p:extLst>
      <p:ext uri="{BB962C8B-B14F-4D97-AF65-F5344CB8AC3E}">
        <p14:creationId xmlns:p14="http://schemas.microsoft.com/office/powerpoint/2010/main" val="1561124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860-A101-44A1-AF3F-F6508CFAC62C}"/>
              </a:ext>
            </a:extLst>
          </p:cNvPr>
          <p:cNvSpPr>
            <a:spLocks noGrp="1"/>
          </p:cNvSpPr>
          <p:nvPr>
            <p:ph type="title"/>
          </p:nvPr>
        </p:nvSpPr>
        <p:spPr/>
        <p:txBody>
          <a:bodyPr/>
          <a:lstStyle/>
          <a:p>
            <a:r>
              <a:rPr lang="en-US" dirty="0"/>
              <a:t>Future Work 2</a:t>
            </a:r>
          </a:p>
        </p:txBody>
      </p:sp>
      <p:sp>
        <p:nvSpPr>
          <p:cNvPr id="3" name="Content Placeholder 2">
            <a:extLst>
              <a:ext uri="{FF2B5EF4-FFF2-40B4-BE49-F238E27FC236}">
                <a16:creationId xmlns:a16="http://schemas.microsoft.com/office/drawing/2014/main" id="{021EA6C9-56CD-44C5-90EA-B4813B35964E}"/>
              </a:ext>
            </a:extLst>
          </p:cNvPr>
          <p:cNvSpPr>
            <a:spLocks noGrp="1"/>
          </p:cNvSpPr>
          <p:nvPr>
            <p:ph idx="1"/>
          </p:nvPr>
        </p:nvSpPr>
        <p:spPr/>
        <p:txBody>
          <a:bodyPr/>
          <a:lstStyle/>
          <a:p>
            <a:r>
              <a:rPr lang="en-US" dirty="0"/>
              <a:t>GSMA Digital Identity Program</a:t>
            </a:r>
          </a:p>
          <a:p>
            <a:pPr lvl="1"/>
            <a:r>
              <a:rPr lang="en-US" dirty="0"/>
              <a:t>Enable digital id through the mobile (use the mobile subscription as the digital id) to promote the official ID issuance.</a:t>
            </a:r>
          </a:p>
          <a:p>
            <a:pPr lvl="1"/>
            <a:r>
              <a:rPr lang="en-US" dirty="0"/>
              <a:t>Focus on the social utilizations including voting, banking, education, and healthcare. </a:t>
            </a:r>
          </a:p>
          <a:p>
            <a:pPr marL="0" indent="0">
              <a:buNone/>
            </a:pPr>
            <a:endParaRPr lang="en-US" dirty="0"/>
          </a:p>
          <a:p>
            <a:r>
              <a:rPr lang="en-US" dirty="0"/>
              <a:t>GSMA Identity Program is still on its beginning phase.</a:t>
            </a:r>
          </a:p>
          <a:p>
            <a:pPr lvl="1"/>
            <a:r>
              <a:rPr lang="en-US" dirty="0"/>
              <a:t>It is only promoted on the developing countries. </a:t>
            </a:r>
          </a:p>
          <a:p>
            <a:pPr lvl="1"/>
            <a:r>
              <a:rPr lang="en-US" dirty="0"/>
              <a:t>It has limited use scenarios. (i.e., the only use case is that users can use the phone number as the official IDs. )</a:t>
            </a:r>
          </a:p>
          <a:p>
            <a:r>
              <a:rPr lang="en-US" dirty="0"/>
              <a:t>Can we improve it?</a:t>
            </a:r>
          </a:p>
          <a:p>
            <a:pPr lvl="1"/>
            <a:r>
              <a:rPr lang="en-US" dirty="0"/>
              <a:t>Support more use scenarios?</a:t>
            </a:r>
          </a:p>
          <a:p>
            <a:pPr lvl="2"/>
            <a:r>
              <a:rPr lang="en-US" dirty="0"/>
              <a:t>Online personal IDs?</a:t>
            </a:r>
          </a:p>
          <a:p>
            <a:pPr lvl="1"/>
            <a:r>
              <a:rPr lang="en-US" dirty="0"/>
              <a:t>Support more users?</a:t>
            </a:r>
          </a:p>
          <a:p>
            <a:pPr lvl="2"/>
            <a:r>
              <a:rPr lang="en-US" dirty="0"/>
              <a:t>Support users with 2G/3G/4G/5G?</a:t>
            </a:r>
          </a:p>
          <a:p>
            <a:pPr lvl="2"/>
            <a:endParaRPr lang="en-US" dirty="0"/>
          </a:p>
        </p:txBody>
      </p:sp>
    </p:spTree>
    <p:extLst>
      <p:ext uri="{BB962C8B-B14F-4D97-AF65-F5344CB8AC3E}">
        <p14:creationId xmlns:p14="http://schemas.microsoft.com/office/powerpoint/2010/main" val="1439450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6" name="Picture 7" descr="sparty"/>
          <p:cNvPicPr>
            <a:picLocks noGrp="1" noChangeAspect="1" noChangeArrowheads="1"/>
          </p:cNvPicPr>
          <p:nvPr>
            <p:ph idx="1"/>
          </p:nvPr>
        </p:nvPicPr>
        <p:blipFill>
          <a:blip r:embed="rId3" cstate="print"/>
          <a:srcRect/>
          <a:stretch>
            <a:fillRect/>
          </a:stretch>
        </p:blipFill>
        <p:spPr bwMode="auto">
          <a:xfrm>
            <a:off x="5105400" y="1057275"/>
            <a:ext cx="2209800" cy="3314700"/>
          </a:xfrm>
          <a:prstGeom prst="rect">
            <a:avLst/>
          </a:prstGeom>
          <a:noFill/>
          <a:ln w="9525">
            <a:noFill/>
            <a:miter lim="800000"/>
            <a:headEnd/>
            <a:tailEnd/>
          </a:ln>
        </p:spPr>
      </p:pic>
      <p:sp>
        <p:nvSpPr>
          <p:cNvPr id="4" name="Title 1">
            <a:extLst>
              <a:ext uri="{FF2B5EF4-FFF2-40B4-BE49-F238E27FC236}">
                <a16:creationId xmlns:a16="http://schemas.microsoft.com/office/drawing/2014/main" id="{C0E7CD77-F552-4EDB-AEB5-E3E8A13E8F91}"/>
              </a:ext>
            </a:extLst>
          </p:cNvPr>
          <p:cNvSpPr txBox="1">
            <a:spLocks/>
          </p:cNvSpPr>
          <p:nvPr/>
        </p:nvSpPr>
        <p:spPr bwMode="auto">
          <a:xfrm>
            <a:off x="2019300" y="5029200"/>
            <a:ext cx="8153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800">
                <a:solidFill>
                  <a:srgbClr val="18453B"/>
                </a:solidFill>
                <a:latin typeface="Arial Rounded MT Bold" pitchFamily="34" charset="0"/>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buFontTx/>
              <a:buNone/>
            </a:pPr>
            <a:r>
              <a:rPr lang="en-US" kern="0" dirty="0"/>
              <a:t>Thanks!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AADC-D326-104E-8841-8D506E9C9A04}"/>
              </a:ext>
            </a:extLst>
          </p:cNvPr>
          <p:cNvSpPr>
            <a:spLocks noGrp="1"/>
          </p:cNvSpPr>
          <p:nvPr>
            <p:ph type="title"/>
          </p:nvPr>
        </p:nvSpPr>
        <p:spPr>
          <a:xfrm>
            <a:off x="1895475" y="76200"/>
            <a:ext cx="8382000" cy="762000"/>
          </a:xfrm>
        </p:spPr>
        <p:txBody>
          <a:bodyPr wrap="square" anchor="ctr">
            <a:normAutofit/>
          </a:bodyPr>
          <a:lstStyle/>
          <a:p>
            <a:r>
              <a:rPr lang="en-US" dirty="0"/>
              <a:t>Secure Analysis</a:t>
            </a:r>
          </a:p>
        </p:txBody>
      </p:sp>
      <p:sp>
        <p:nvSpPr>
          <p:cNvPr id="3" name="Content Placeholder 2">
            <a:extLst>
              <a:ext uri="{FF2B5EF4-FFF2-40B4-BE49-F238E27FC236}">
                <a16:creationId xmlns:a16="http://schemas.microsoft.com/office/drawing/2014/main" id="{5F42D387-D24D-E94F-B4A4-49C25B6E8B5A}"/>
              </a:ext>
            </a:extLst>
          </p:cNvPr>
          <p:cNvSpPr>
            <a:spLocks noGrp="1"/>
          </p:cNvSpPr>
          <p:nvPr>
            <p:ph sz="half" idx="1"/>
          </p:nvPr>
        </p:nvSpPr>
        <p:spPr>
          <a:xfrm>
            <a:off x="1866900" y="838200"/>
            <a:ext cx="4152900" cy="5486400"/>
          </a:xfrm>
        </p:spPr>
        <p:txBody>
          <a:bodyPr wrap="square" anchor="t">
            <a:normAutofit/>
          </a:bodyPr>
          <a:lstStyle/>
          <a:p>
            <a:pPr>
              <a:buFont typeface="Arial" panose="020B0604020202020204" pitchFamily="34" charset="0"/>
              <a:buChar char="•"/>
            </a:pPr>
            <a:endParaRPr lang="en-US" dirty="0"/>
          </a:p>
          <a:p>
            <a:pPr lvl="1">
              <a:buFont typeface="Arial" panose="020B0604020202020204" pitchFamily="34" charset="0"/>
              <a:buChar char="•"/>
            </a:pPr>
            <a:endParaRPr lang="en-US" sz="2400" dirty="0"/>
          </a:p>
          <a:p>
            <a:pPr marL="1371600" lvl="3" indent="0">
              <a:buNone/>
            </a:pPr>
            <a:endParaRPr lang="en-US" sz="2400" dirty="0"/>
          </a:p>
          <a:p>
            <a:endParaRPr lang="en-US" dirty="0"/>
          </a:p>
          <a:p>
            <a:endParaRPr lang="en-US" dirty="0"/>
          </a:p>
        </p:txBody>
      </p:sp>
      <p:sp>
        <p:nvSpPr>
          <p:cNvPr id="13" name="Content Placeholder 4">
            <a:extLst>
              <a:ext uri="{FF2B5EF4-FFF2-40B4-BE49-F238E27FC236}">
                <a16:creationId xmlns:a16="http://schemas.microsoft.com/office/drawing/2014/main" id="{3E25AEE4-2F03-4F1A-A81A-6ABDECECD40D}"/>
              </a:ext>
            </a:extLst>
          </p:cNvPr>
          <p:cNvSpPr>
            <a:spLocks noGrp="1"/>
          </p:cNvSpPr>
          <p:nvPr>
            <p:ph sz="quarter" idx="3"/>
          </p:nvPr>
        </p:nvSpPr>
        <p:spPr>
          <a:xfrm>
            <a:off x="2209800" y="1447800"/>
            <a:ext cx="8115300" cy="2667000"/>
          </a:xfrm>
        </p:spPr>
        <p:txBody>
          <a:bodyPr/>
          <a:lstStyle/>
          <a:p>
            <a:r>
              <a:rPr lang="en-US" sz="2000" dirty="0">
                <a:solidFill>
                  <a:srgbClr val="0070C0"/>
                </a:solidFill>
              </a:rPr>
              <a:t>Data privacy: </a:t>
            </a:r>
            <a:r>
              <a:rPr lang="en-US" sz="2000" dirty="0"/>
              <a:t>data are formally encrypted.</a:t>
            </a:r>
          </a:p>
          <a:p>
            <a:endParaRPr lang="en-US" sz="2000" dirty="0"/>
          </a:p>
          <a:p>
            <a:r>
              <a:rPr lang="en-US" sz="2000" dirty="0">
                <a:solidFill>
                  <a:srgbClr val="0070C0"/>
                </a:solidFill>
              </a:rPr>
              <a:t>Index privacy: </a:t>
            </a:r>
            <a:r>
              <a:rPr lang="en-US" sz="2000" dirty="0"/>
              <a:t>RBF-based index is completely random.</a:t>
            </a:r>
          </a:p>
          <a:p>
            <a:endParaRPr lang="en-US" sz="2000" dirty="0"/>
          </a:p>
          <a:p>
            <a:r>
              <a:rPr lang="en-US" sz="2000" dirty="0">
                <a:solidFill>
                  <a:srgbClr val="0070C0"/>
                </a:solidFill>
              </a:rPr>
              <a:t>Token privacy: </a:t>
            </a:r>
            <a:r>
              <a:rPr lang="en-US" sz="2000" dirty="0"/>
              <a:t>search tokens are generated by non-invertible hash functions.</a:t>
            </a:r>
          </a:p>
          <a:p>
            <a:endParaRPr lang="en-US" sz="2000" dirty="0"/>
          </a:p>
        </p:txBody>
      </p:sp>
    </p:spTree>
    <p:extLst>
      <p:ext uri="{BB962C8B-B14F-4D97-AF65-F5344CB8AC3E}">
        <p14:creationId xmlns:p14="http://schemas.microsoft.com/office/powerpoint/2010/main" val="41116482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C49F-D145-3F40-A4C5-6B8B39369F41}"/>
              </a:ext>
            </a:extLst>
          </p:cNvPr>
          <p:cNvSpPr>
            <a:spLocks noGrp="1"/>
          </p:cNvSpPr>
          <p:nvPr>
            <p:ph type="title"/>
          </p:nvPr>
        </p:nvSpPr>
        <p:spPr>
          <a:xfrm>
            <a:off x="1524000" y="76200"/>
            <a:ext cx="9144000" cy="762000"/>
          </a:xfrm>
        </p:spPr>
        <p:txBody>
          <a:bodyPr/>
          <a:lstStyle/>
          <a:p>
            <a:r>
              <a:rPr lang="en-US" dirty="0"/>
              <a:t>Why Cloud Cannot Be Fully Trusted</a:t>
            </a:r>
          </a:p>
        </p:txBody>
      </p:sp>
      <p:sp>
        <p:nvSpPr>
          <p:cNvPr id="3" name="Content Placeholder 2">
            <a:extLst>
              <a:ext uri="{FF2B5EF4-FFF2-40B4-BE49-F238E27FC236}">
                <a16:creationId xmlns:a16="http://schemas.microsoft.com/office/drawing/2014/main" id="{A61AE97A-8C0D-C142-8E68-6C29590BD43A}"/>
              </a:ext>
            </a:extLst>
          </p:cNvPr>
          <p:cNvSpPr>
            <a:spLocks noGrp="1"/>
          </p:cNvSpPr>
          <p:nvPr>
            <p:ph idx="1"/>
          </p:nvPr>
        </p:nvSpPr>
        <p:spPr>
          <a:xfrm>
            <a:off x="1866900" y="838200"/>
            <a:ext cx="5067300" cy="5486400"/>
          </a:xfrm>
        </p:spPr>
        <p:txBody>
          <a:bodyPr/>
          <a:lstStyle/>
          <a:p>
            <a:r>
              <a:rPr lang="en-US" sz="2000" dirty="0"/>
              <a:t>Cloud may give your personal data to government or another company</a:t>
            </a:r>
          </a:p>
          <a:p>
            <a:endParaRPr lang="en-US" sz="2000" dirty="0"/>
          </a:p>
          <a:p>
            <a:pPr marL="0" indent="0">
              <a:buNone/>
            </a:pPr>
            <a:endParaRPr lang="en-US" sz="2000" dirty="0"/>
          </a:p>
          <a:p>
            <a:r>
              <a:rPr lang="en-US" sz="2000" dirty="0"/>
              <a:t>Corrupted cloud employee may peak at your data</a:t>
            </a:r>
          </a:p>
          <a:p>
            <a:endParaRPr lang="en-US" sz="2000" dirty="0"/>
          </a:p>
          <a:p>
            <a:pPr marL="0" indent="0">
              <a:buNone/>
            </a:pPr>
            <a:endParaRPr lang="en-US" sz="2000" dirty="0"/>
          </a:p>
          <a:p>
            <a:r>
              <a:rPr lang="en-US" sz="2000" dirty="0"/>
              <a:t>Cloud may be hacked</a:t>
            </a:r>
          </a:p>
          <a:p>
            <a:endParaRPr lang="en-US" dirty="0"/>
          </a:p>
        </p:txBody>
      </p:sp>
      <p:pic>
        <p:nvPicPr>
          <p:cNvPr id="5" name="Picture 2" descr="http://discovermagazine.com/~/media/Images/Issues/2014/JanFeb/snowden-supporters.jpg">
            <a:extLst>
              <a:ext uri="{FF2B5EF4-FFF2-40B4-BE49-F238E27FC236}">
                <a16:creationId xmlns:a16="http://schemas.microsoft.com/office/drawing/2014/main" id="{C24D7FD5-2AF3-534F-95AB-5729602C2D85}"/>
              </a:ext>
            </a:extLst>
          </p:cNvPr>
          <p:cNvPicPr>
            <a:picLocks noChangeAspect="1" noChangeArrowheads="1"/>
          </p:cNvPicPr>
          <p:nvPr/>
        </p:nvPicPr>
        <p:blipFill>
          <a:blip r:embed="rId3" cstate="print"/>
          <a:srcRect/>
          <a:stretch>
            <a:fillRect/>
          </a:stretch>
        </p:blipFill>
        <p:spPr bwMode="auto">
          <a:xfrm>
            <a:off x="7143582" y="872836"/>
            <a:ext cx="2610018" cy="2022764"/>
          </a:xfrm>
          <a:prstGeom prst="rect">
            <a:avLst/>
          </a:prstGeom>
          <a:noFill/>
        </p:spPr>
      </p:pic>
      <p:pic>
        <p:nvPicPr>
          <p:cNvPr id="6" name="Picture 2" descr="http://corporateethos.in/wp-content/uploads/2015/05/corrupt.jpg">
            <a:extLst>
              <a:ext uri="{FF2B5EF4-FFF2-40B4-BE49-F238E27FC236}">
                <a16:creationId xmlns:a16="http://schemas.microsoft.com/office/drawing/2014/main" id="{28F5AA91-A0AE-1248-9CD3-612CBFD564C0}"/>
              </a:ext>
            </a:extLst>
          </p:cNvPr>
          <p:cNvPicPr>
            <a:picLocks noChangeAspect="1" noChangeArrowheads="1"/>
          </p:cNvPicPr>
          <p:nvPr/>
        </p:nvPicPr>
        <p:blipFill>
          <a:blip r:embed="rId4" cstate="print"/>
          <a:srcRect/>
          <a:stretch>
            <a:fillRect/>
          </a:stretch>
        </p:blipFill>
        <p:spPr bwMode="auto">
          <a:xfrm>
            <a:off x="7143583" y="3065779"/>
            <a:ext cx="2610019" cy="1740014"/>
          </a:xfrm>
          <a:prstGeom prst="rect">
            <a:avLst/>
          </a:prstGeom>
          <a:noFill/>
        </p:spPr>
      </p:pic>
      <p:pic>
        <p:nvPicPr>
          <p:cNvPr id="7" name="Picture 4" descr="http://cdn.jailbreakmodo.com/wp-content/uploads/icloud-hack-celebrities.png">
            <a:extLst>
              <a:ext uri="{FF2B5EF4-FFF2-40B4-BE49-F238E27FC236}">
                <a16:creationId xmlns:a16="http://schemas.microsoft.com/office/drawing/2014/main" id="{F672A63B-8FED-674D-BE81-1972D41E0EA2}"/>
              </a:ext>
            </a:extLst>
          </p:cNvPr>
          <p:cNvPicPr>
            <a:picLocks noChangeAspect="1" noChangeArrowheads="1"/>
          </p:cNvPicPr>
          <p:nvPr/>
        </p:nvPicPr>
        <p:blipFill>
          <a:blip r:embed="rId5" cstate="print"/>
          <a:srcRect/>
          <a:stretch>
            <a:fillRect/>
          </a:stretch>
        </p:blipFill>
        <p:spPr bwMode="auto">
          <a:xfrm>
            <a:off x="3693517" y="4236608"/>
            <a:ext cx="3345375" cy="1808593"/>
          </a:xfrm>
          <a:prstGeom prst="rect">
            <a:avLst/>
          </a:prstGeom>
          <a:noFill/>
        </p:spPr>
      </p:pic>
      <p:pic>
        <p:nvPicPr>
          <p:cNvPr id="8" name="Picture 2" descr="http://www.rmmagazine.com/wp-content/uploads/2018/04/RM5.18_ff_fbdata-630x420.jpg">
            <a:extLst>
              <a:ext uri="{FF2B5EF4-FFF2-40B4-BE49-F238E27FC236}">
                <a16:creationId xmlns:a16="http://schemas.microsoft.com/office/drawing/2014/main" id="{001CA63B-B601-477E-8579-C8CE54008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513579"/>
            <a:ext cx="29718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592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89B-9B4C-4087-BE89-568D560775A1}"/>
              </a:ext>
            </a:extLst>
          </p:cNvPr>
          <p:cNvSpPr>
            <a:spLocks noGrp="1"/>
          </p:cNvSpPr>
          <p:nvPr>
            <p:ph type="title"/>
          </p:nvPr>
        </p:nvSpPr>
        <p:spPr/>
        <p:txBody>
          <a:bodyPr/>
          <a:lstStyle/>
          <a:p>
            <a:r>
              <a:rPr lang="en-US" dirty="0"/>
              <a:t>Cellular IoT Technologies in 4G LTE</a:t>
            </a:r>
          </a:p>
        </p:txBody>
      </p:sp>
      <p:sp>
        <p:nvSpPr>
          <p:cNvPr id="3" name="Content Placeholder 2">
            <a:extLst>
              <a:ext uri="{FF2B5EF4-FFF2-40B4-BE49-F238E27FC236}">
                <a16:creationId xmlns:a16="http://schemas.microsoft.com/office/drawing/2014/main" id="{C02267EE-0819-4C4B-8837-C1EAC07892CE}"/>
              </a:ext>
            </a:extLst>
          </p:cNvPr>
          <p:cNvSpPr>
            <a:spLocks noGrp="1"/>
          </p:cNvSpPr>
          <p:nvPr>
            <p:ph idx="1"/>
          </p:nvPr>
        </p:nvSpPr>
        <p:spPr>
          <a:xfrm>
            <a:off x="1866900" y="838200"/>
            <a:ext cx="8458200" cy="990600"/>
          </a:xfrm>
        </p:spPr>
        <p:txBody>
          <a:bodyPr/>
          <a:lstStyle/>
          <a:p>
            <a:r>
              <a:rPr lang="en-US" dirty="0"/>
              <a:t>Various network specifications in the 4G LTE network for diverse demands from IoT services</a:t>
            </a:r>
          </a:p>
          <a:p>
            <a:endParaRPr lang="en-US" dirty="0"/>
          </a:p>
        </p:txBody>
      </p:sp>
      <p:pic>
        <p:nvPicPr>
          <p:cNvPr id="4" name="Content Placeholder 3">
            <a:extLst>
              <a:ext uri="{FF2B5EF4-FFF2-40B4-BE49-F238E27FC236}">
                <a16:creationId xmlns:a16="http://schemas.microsoft.com/office/drawing/2014/main" id="{8A888A6F-2554-4E4D-BFE2-B504DDBC9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39583" y="1858537"/>
            <a:ext cx="8912834" cy="2286000"/>
          </a:xfrm>
          <a:prstGeom prst="rect">
            <a:avLst/>
          </a:prstGeom>
          <a:noFill/>
          <a:ln w="9525">
            <a:noFill/>
            <a:miter lim="800000"/>
            <a:headEnd/>
            <a:tailEnd/>
          </a:ln>
          <a:effectLst/>
        </p:spPr>
      </p:pic>
      <p:sp>
        <p:nvSpPr>
          <p:cNvPr id="7" name="Arrow: Down 6">
            <a:extLst>
              <a:ext uri="{FF2B5EF4-FFF2-40B4-BE49-F238E27FC236}">
                <a16:creationId xmlns:a16="http://schemas.microsoft.com/office/drawing/2014/main" id="{9D06FC68-25B0-4C01-9110-BBCF182B3EF6}"/>
              </a:ext>
            </a:extLst>
          </p:cNvPr>
          <p:cNvSpPr/>
          <p:nvPr/>
        </p:nvSpPr>
        <p:spPr>
          <a:xfrm rot="1743712">
            <a:off x="4283200" y="4128302"/>
            <a:ext cx="228536" cy="71007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A155B0-08EE-4155-BF15-562E534AC58F}"/>
              </a:ext>
            </a:extLst>
          </p:cNvPr>
          <p:cNvSpPr txBox="1"/>
          <p:nvPr/>
        </p:nvSpPr>
        <p:spPr>
          <a:xfrm>
            <a:off x="3171219" y="4722708"/>
            <a:ext cx="1907819" cy="461665"/>
          </a:xfrm>
          <a:prstGeom prst="rect">
            <a:avLst/>
          </a:prstGeom>
          <a:noFill/>
        </p:spPr>
        <p:txBody>
          <a:bodyPr wrap="square" rtlCol="0">
            <a:spAutoFit/>
          </a:bodyPr>
          <a:lstStyle/>
          <a:p>
            <a:pPr>
              <a:buNone/>
            </a:pPr>
            <a:r>
              <a:rPr lang="en-US" dirty="0"/>
              <a:t>Widely used</a:t>
            </a:r>
          </a:p>
        </p:txBody>
      </p:sp>
      <p:sp>
        <p:nvSpPr>
          <p:cNvPr id="9" name="Rectangle 8">
            <a:extLst>
              <a:ext uri="{FF2B5EF4-FFF2-40B4-BE49-F238E27FC236}">
                <a16:creationId xmlns:a16="http://schemas.microsoft.com/office/drawing/2014/main" id="{11B20164-DA1E-4F55-9190-9028CCEF1CD6}"/>
              </a:ext>
            </a:extLst>
          </p:cNvPr>
          <p:cNvSpPr/>
          <p:nvPr/>
        </p:nvSpPr>
        <p:spPr>
          <a:xfrm>
            <a:off x="7280898" y="4941071"/>
            <a:ext cx="269303" cy="195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54DA90-BEF1-4D9F-A07C-158D869D24A8}"/>
              </a:ext>
            </a:extLst>
          </p:cNvPr>
          <p:cNvSpPr/>
          <p:nvPr/>
        </p:nvSpPr>
        <p:spPr>
          <a:xfrm>
            <a:off x="8989618" y="4928649"/>
            <a:ext cx="351854" cy="183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3645460-BAE0-4E1F-9CC3-EDA8D2D41907}"/>
              </a:ext>
            </a:extLst>
          </p:cNvPr>
          <p:cNvSpPr/>
          <p:nvPr/>
        </p:nvSpPr>
        <p:spPr>
          <a:xfrm rot="18512879">
            <a:off x="7432590" y="3993994"/>
            <a:ext cx="297681" cy="107870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55EB043-1584-41C6-AE3C-FA904C73E36B}"/>
              </a:ext>
            </a:extLst>
          </p:cNvPr>
          <p:cNvSpPr/>
          <p:nvPr/>
        </p:nvSpPr>
        <p:spPr>
          <a:xfrm rot="2933202">
            <a:off x="9401540" y="3993994"/>
            <a:ext cx="297681" cy="107870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4DBFA52-7352-4387-9DA1-B2A910AA4EC1}"/>
              </a:ext>
            </a:extLst>
          </p:cNvPr>
          <p:cNvSpPr txBox="1"/>
          <p:nvPr/>
        </p:nvSpPr>
        <p:spPr>
          <a:xfrm>
            <a:off x="8082996" y="4749376"/>
            <a:ext cx="1463582" cy="830997"/>
          </a:xfrm>
          <a:prstGeom prst="rect">
            <a:avLst/>
          </a:prstGeom>
          <a:noFill/>
        </p:spPr>
        <p:txBody>
          <a:bodyPr wrap="square" rtlCol="0">
            <a:spAutoFit/>
          </a:bodyPr>
          <a:lstStyle/>
          <a:p>
            <a:pPr>
              <a:buNone/>
            </a:pPr>
            <a:r>
              <a:rPr lang="en-US" dirty="0"/>
              <a:t>Newly launched</a:t>
            </a:r>
          </a:p>
        </p:txBody>
      </p:sp>
    </p:spTree>
    <p:extLst>
      <p:ext uri="{BB962C8B-B14F-4D97-AF65-F5344CB8AC3E}">
        <p14:creationId xmlns:p14="http://schemas.microsoft.com/office/powerpoint/2010/main" val="265360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A7D7-CB62-4B41-9D1B-302CB729B326}"/>
              </a:ext>
            </a:extLst>
          </p:cNvPr>
          <p:cNvSpPr>
            <a:spLocks noGrp="1"/>
          </p:cNvSpPr>
          <p:nvPr>
            <p:ph type="title"/>
          </p:nvPr>
        </p:nvSpPr>
        <p:spPr/>
        <p:txBody>
          <a:bodyPr/>
          <a:lstStyle/>
          <a:p>
            <a:r>
              <a:rPr lang="en-US" sz="4000" dirty="0"/>
              <a:t>IoT &amp; Non-IoT in Cellular System ﻿</a:t>
            </a:r>
            <a:endParaRPr lang="en-US" dirty="0"/>
          </a:p>
        </p:txBody>
      </p:sp>
      <p:sp>
        <p:nvSpPr>
          <p:cNvPr id="3" name="Content Placeholder 2">
            <a:extLst>
              <a:ext uri="{FF2B5EF4-FFF2-40B4-BE49-F238E27FC236}">
                <a16:creationId xmlns:a16="http://schemas.microsoft.com/office/drawing/2014/main" id="{1AC9D9F5-E8E8-4561-B224-293E854BFD31}"/>
              </a:ext>
            </a:extLst>
          </p:cNvPr>
          <p:cNvSpPr>
            <a:spLocks noGrp="1"/>
          </p:cNvSpPr>
          <p:nvPr>
            <p:ph idx="1"/>
          </p:nvPr>
        </p:nvSpPr>
        <p:spPr/>
        <p:txBody>
          <a:bodyPr/>
          <a:lstStyle/>
          <a:p>
            <a:r>
              <a:rPr lang="en-US" dirty="0"/>
              <a:t>Cellular Network System</a:t>
            </a:r>
          </a:p>
          <a:p>
            <a:pPr lvl="1"/>
            <a:r>
              <a:rPr lang="en-US" dirty="0"/>
              <a:t>IoT Security</a:t>
            </a:r>
          </a:p>
          <a:p>
            <a:pPr lvl="2"/>
            <a:r>
              <a:rPr lang="en-US" dirty="0"/>
              <a:t>IoT Charging Problem – The charging plan for cellular IoTs is different from smartphones. </a:t>
            </a:r>
          </a:p>
          <a:p>
            <a:pPr lvl="2"/>
            <a:r>
              <a:rPr lang="en-US" dirty="0"/>
              <a:t>Different victims:</a:t>
            </a:r>
          </a:p>
          <a:p>
            <a:pPr lvl="3"/>
            <a:r>
              <a:rPr lang="en-US" dirty="0"/>
              <a:t>Operators are victims. </a:t>
            </a:r>
          </a:p>
          <a:p>
            <a:pPr lvl="3"/>
            <a:r>
              <a:rPr lang="en-US" dirty="0"/>
              <a:t>IoT users are victims. </a:t>
            </a:r>
          </a:p>
          <a:p>
            <a:pPr lvl="1"/>
            <a:r>
              <a:rPr lang="en-US" dirty="0"/>
              <a:t>Non-IoT Security</a:t>
            </a:r>
          </a:p>
          <a:p>
            <a:pPr lvl="2"/>
            <a:r>
              <a:rPr lang="en-US" dirty="0"/>
              <a:t>Voice services on Non-IoT devices have been studied by many works. </a:t>
            </a:r>
          </a:p>
          <a:p>
            <a:pPr lvl="2"/>
            <a:r>
              <a:rPr lang="en-US" dirty="0"/>
              <a:t>VoWiFi is supported by operators since 2016. It empowers mobile users to </a:t>
            </a:r>
            <a:r>
              <a:rPr lang="en-US" u="sng" dirty="0"/>
              <a:t>access voice and text services </a:t>
            </a:r>
            <a:r>
              <a:rPr lang="en-US" dirty="0"/>
              <a:t>over Wi-Fi instead of cellular networks</a:t>
            </a:r>
          </a:p>
          <a:p>
            <a:pPr lvl="2"/>
            <a:r>
              <a:rPr lang="en-US" dirty="0"/>
              <a:t>Is VoWiFi as secure as VoLTE? </a:t>
            </a:r>
          </a:p>
        </p:txBody>
      </p:sp>
    </p:spTree>
    <p:extLst>
      <p:ext uri="{BB962C8B-B14F-4D97-AF65-F5344CB8AC3E}">
        <p14:creationId xmlns:p14="http://schemas.microsoft.com/office/powerpoint/2010/main" val="37521372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0F5D-F4F0-4AB8-AFDB-B52AD1701C6B}"/>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E8A2AA4C-C5F9-4F24-A7EE-66A817D3BD61}"/>
              </a:ext>
            </a:extLst>
          </p:cNvPr>
          <p:cNvSpPr>
            <a:spLocks noGrp="1"/>
          </p:cNvSpPr>
          <p:nvPr>
            <p:ph idx="1"/>
          </p:nvPr>
        </p:nvSpPr>
        <p:spPr/>
        <p:txBody>
          <a:bodyPr/>
          <a:lstStyle/>
          <a:p>
            <a:r>
              <a:rPr lang="en-US" sz="2000" dirty="0"/>
              <a:t>Charge-aware Service Access Control:</a:t>
            </a:r>
          </a:p>
          <a:p>
            <a:pPr lvl="1"/>
            <a:r>
              <a:rPr lang="en-US" sz="1800" dirty="0"/>
              <a:t>In LTE, there are 9 priority levels.</a:t>
            </a:r>
          </a:p>
          <a:p>
            <a:pPr marL="457200" lvl="1" indent="0">
              <a:buNone/>
            </a:pPr>
            <a:endParaRPr lang="en-US" sz="1800" dirty="0"/>
          </a:p>
          <a:p>
            <a:pPr lvl="1"/>
            <a:r>
              <a:rPr lang="en-US" sz="1800" dirty="0"/>
              <a:t>Cheaper services are assigned to lower priority levels.</a:t>
            </a:r>
          </a:p>
          <a:p>
            <a:pPr lvl="1"/>
            <a:endParaRPr lang="en-US" sz="1800" dirty="0"/>
          </a:p>
          <a:p>
            <a:pPr lvl="1"/>
            <a:endParaRPr lang="en-US" sz="1800" dirty="0"/>
          </a:p>
          <a:p>
            <a:pPr lvl="1"/>
            <a:endParaRPr lang="en-US" sz="1800" dirty="0"/>
          </a:p>
          <a:p>
            <a:pPr lvl="1"/>
            <a:r>
              <a:rPr lang="en-US" sz="1800" dirty="0"/>
              <a:t>Restrict maximum uplink/downlink transmission rates</a:t>
            </a:r>
          </a:p>
          <a:p>
            <a:pPr lvl="1"/>
            <a:endParaRPr lang="en-US" sz="1800" dirty="0"/>
          </a:p>
          <a:p>
            <a:endParaRPr lang="en-US" sz="2000" dirty="0"/>
          </a:p>
          <a:p>
            <a:endParaRPr lang="en-US" sz="2000" dirty="0"/>
          </a:p>
          <a:p>
            <a:r>
              <a:rPr lang="en-US" sz="2000" dirty="0"/>
              <a:t>Flow-based Charging:</a:t>
            </a:r>
          </a:p>
          <a:p>
            <a:pPr lvl="1"/>
            <a:r>
              <a:rPr lang="en-US" sz="1800" dirty="0"/>
              <a:t>Different charging policies to multiple traffic types in a single bearer</a:t>
            </a:r>
          </a:p>
          <a:p>
            <a:pPr lvl="1"/>
            <a:r>
              <a:rPr lang="en-US" sz="1800" dirty="0"/>
              <a:t>Different services are be identified by: source/destination IP address, source/destination port number, and packet protocol </a:t>
            </a:r>
          </a:p>
          <a:p>
            <a:pPr lvl="1"/>
            <a:endParaRPr lang="en-US" sz="1800" dirty="0"/>
          </a:p>
        </p:txBody>
      </p:sp>
      <p:pic>
        <p:nvPicPr>
          <p:cNvPr id="5" name="Picture 4">
            <a:extLst>
              <a:ext uri="{FF2B5EF4-FFF2-40B4-BE49-F238E27FC236}">
                <a16:creationId xmlns:a16="http://schemas.microsoft.com/office/drawing/2014/main" id="{DB3D8F3D-105A-4799-B1CD-6B41DC219C19}"/>
              </a:ext>
            </a:extLst>
          </p:cNvPr>
          <p:cNvPicPr>
            <a:picLocks noChangeAspect="1"/>
          </p:cNvPicPr>
          <p:nvPr/>
        </p:nvPicPr>
        <p:blipFill>
          <a:blip r:embed="rId3"/>
          <a:stretch>
            <a:fillRect/>
          </a:stretch>
        </p:blipFill>
        <p:spPr>
          <a:xfrm>
            <a:off x="4055854" y="2332547"/>
            <a:ext cx="3495675" cy="628650"/>
          </a:xfrm>
          <a:prstGeom prst="rect">
            <a:avLst/>
          </a:prstGeom>
        </p:spPr>
      </p:pic>
      <p:pic>
        <p:nvPicPr>
          <p:cNvPr id="7" name="Picture 6">
            <a:extLst>
              <a:ext uri="{FF2B5EF4-FFF2-40B4-BE49-F238E27FC236}">
                <a16:creationId xmlns:a16="http://schemas.microsoft.com/office/drawing/2014/main" id="{4914C66D-5039-4ABE-AC26-63696675D199}"/>
              </a:ext>
            </a:extLst>
          </p:cNvPr>
          <p:cNvPicPr>
            <a:picLocks noChangeAspect="1"/>
          </p:cNvPicPr>
          <p:nvPr/>
        </p:nvPicPr>
        <p:blipFill>
          <a:blip r:embed="rId4"/>
          <a:stretch>
            <a:fillRect/>
          </a:stretch>
        </p:blipFill>
        <p:spPr>
          <a:xfrm>
            <a:off x="2971800" y="3748626"/>
            <a:ext cx="5810250" cy="609600"/>
          </a:xfrm>
          <a:prstGeom prst="rect">
            <a:avLst/>
          </a:prstGeom>
        </p:spPr>
      </p:pic>
    </p:spTree>
    <p:extLst>
      <p:ext uri="{BB962C8B-B14F-4D97-AF65-F5344CB8AC3E}">
        <p14:creationId xmlns:p14="http://schemas.microsoft.com/office/powerpoint/2010/main" val="1292239469"/>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533400" marR="0" indent="-533400" algn="l" defTabSz="914400" rtl="0" eaLnBrk="1" fontAlgn="base" latinLnBrk="0" hangingPunct="1">
          <a:lnSpc>
            <a:spcPct val="100000"/>
          </a:lnSpc>
          <a:spcBef>
            <a:spcPct val="20000"/>
          </a:spcBef>
          <a:spcAft>
            <a:spcPct val="0"/>
          </a:spcAft>
          <a:buClrTx/>
          <a:buSzTx/>
          <a:buFont typeface="Wingdings" pitchFamily="2" charset="2"/>
          <a:buChar char="§"/>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533400" marR="0" indent="-533400" algn="l" defTabSz="914400" rtl="0" eaLnBrk="1" fontAlgn="base" latinLnBrk="0" hangingPunct="1">
          <a:lnSpc>
            <a:spcPct val="100000"/>
          </a:lnSpc>
          <a:spcBef>
            <a:spcPct val="20000"/>
          </a:spcBef>
          <a:spcAft>
            <a:spcPct val="0"/>
          </a:spcAft>
          <a:buClrTx/>
          <a:buSzTx/>
          <a:buFont typeface="Wingdings" pitchFamily="2" charset="2"/>
          <a:buChar char="§"/>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3862</TotalTime>
  <Words>13208</Words>
  <Application>Microsoft Office PowerPoint</Application>
  <PresentationFormat>Widescreen</PresentationFormat>
  <Paragraphs>1102</Paragraphs>
  <Slides>96</Slides>
  <Notes>92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3" baseType="lpstr">
      <vt:lpstr>Helvetica Neue</vt:lpstr>
      <vt:lpstr>Arial</vt:lpstr>
      <vt:lpstr>Arial Rounded MT Bold</vt:lpstr>
      <vt:lpstr>Times New Roman</vt:lpstr>
      <vt:lpstr>Wingdings</vt:lpstr>
      <vt:lpstr>Default Design</vt:lpstr>
      <vt:lpstr>Acrobat Document</vt:lpstr>
      <vt:lpstr>Exploring and Addressing Security Threats in Wireless and Mobile Networks   Proposal Thesis by Tian Xie Nov. 2020 Michigan State University    </vt:lpstr>
      <vt:lpstr>Guidance Committee</vt:lpstr>
      <vt:lpstr>Research Focus</vt:lpstr>
      <vt:lpstr>Publications</vt:lpstr>
      <vt:lpstr>Publications Will be Presented Today</vt:lpstr>
      <vt:lpstr>Cellular Networks</vt:lpstr>
      <vt:lpstr>Part I: Data Service</vt:lpstr>
      <vt:lpstr>Internet-of-Things (IoT) Era </vt:lpstr>
      <vt:lpstr>Cellular IoT</vt:lpstr>
      <vt:lpstr>Key Problem for Cellular IoT Services</vt:lpstr>
      <vt:lpstr>Key Problem for Cellular IoT Services</vt:lpstr>
      <vt:lpstr>Part I</vt:lpstr>
      <vt:lpstr>Cellular IoT Primer</vt:lpstr>
      <vt:lpstr>Cellular IoT Primer</vt:lpstr>
      <vt:lpstr>Cellular IoT Primer</vt:lpstr>
      <vt:lpstr>Cellular IoT Primer</vt:lpstr>
      <vt:lpstr>Part I</vt:lpstr>
      <vt:lpstr>Finding 1: Non-IoT devices can masquerade as IoT ones.</vt:lpstr>
      <vt:lpstr>Vulnerability 1</vt:lpstr>
      <vt:lpstr>Vulnerability 2</vt:lpstr>
      <vt:lpstr>V2 Validation</vt:lpstr>
      <vt:lpstr>Finding 2:  There Is No Limitation Imposed on IoT Data Service.</vt:lpstr>
      <vt:lpstr>Vulnerability 3</vt:lpstr>
      <vt:lpstr>V3 Validation</vt:lpstr>
      <vt:lpstr>Finding 3:  There Is No Limitation on Cellular IoT Use Scenarios.</vt:lpstr>
      <vt:lpstr>Vulnerability 4</vt:lpstr>
      <vt:lpstr>Vulnerability 4 Validation</vt:lpstr>
      <vt:lpstr>Vulnerability 4 Validation</vt:lpstr>
      <vt:lpstr>Finding 4: IoT Service has improper charging function on IoT devices.</vt:lpstr>
      <vt:lpstr>Bearers used in Cellular Network</vt:lpstr>
      <vt:lpstr>Bearers on Phones (left) and Smartwatch (right)</vt:lpstr>
      <vt:lpstr>Vulnerability 5</vt:lpstr>
      <vt:lpstr>Vulnerability 5</vt:lpstr>
      <vt:lpstr>Part I</vt:lpstr>
      <vt:lpstr>Attack 1: IoT Masquerading</vt:lpstr>
      <vt:lpstr>Attack 1: IoT Masquerading</vt:lpstr>
      <vt:lpstr>Attack 2: Car-connected IoT Abuse</vt:lpstr>
      <vt:lpstr>Attack 2: Car-connected IoT Abuse</vt:lpstr>
      <vt:lpstr>Attack 2: Car-connected IoT Abuse</vt:lpstr>
      <vt:lpstr>Attack 3: Wearable IoT abuse</vt:lpstr>
      <vt:lpstr>Attack 3: Wearable IoT abuse</vt:lpstr>
      <vt:lpstr>Attack 4: IoT Overcharging</vt:lpstr>
      <vt:lpstr>Attack 4: IoT Overcharging</vt:lpstr>
      <vt:lpstr>Attack 4: IoT Overcharging</vt:lpstr>
      <vt:lpstr>Part I</vt:lpstr>
      <vt:lpstr>Why is it hard to secure Cellular IoT service charging?</vt:lpstr>
      <vt:lpstr>Why is it hard to secure Cellular IoT service charging?</vt:lpstr>
      <vt:lpstr>#1: Charge-aware Service Access Control</vt:lpstr>
      <vt:lpstr>#1: Charge-aware Service Access Control</vt:lpstr>
      <vt:lpstr>#2 Flow-based Charging</vt:lpstr>
      <vt:lpstr>Part II: Voice Service</vt:lpstr>
      <vt:lpstr>Wi-Fi Calling Services</vt:lpstr>
      <vt:lpstr>Part 2</vt:lpstr>
      <vt:lpstr>Wi-Fi Calling Services Primer</vt:lpstr>
      <vt:lpstr>Wi-Fi Calling Security Mechanisms </vt:lpstr>
      <vt:lpstr>Part 2</vt:lpstr>
      <vt:lpstr>PowerPoint Presentation</vt:lpstr>
      <vt:lpstr>Vulnerability 1</vt:lpstr>
      <vt:lpstr>PowerPoint Presentation</vt:lpstr>
      <vt:lpstr>Vulnerability 2</vt:lpstr>
      <vt:lpstr>PowerPoint Presentation</vt:lpstr>
      <vt:lpstr>A system-switch mechanism</vt:lpstr>
      <vt:lpstr>Vulnerability 3</vt:lpstr>
      <vt:lpstr>PowerPoint Presentation</vt:lpstr>
      <vt:lpstr>Vulnerability 4</vt:lpstr>
      <vt:lpstr>Part 2</vt:lpstr>
      <vt:lpstr>Attack 1: User Privacy Leakage Attack</vt:lpstr>
      <vt:lpstr>WiCA: Wi-Fi Calling Analyzer</vt:lpstr>
      <vt:lpstr>Infer call statistics @ WiCA </vt:lpstr>
      <vt:lpstr>Ringing time inference</vt:lpstr>
      <vt:lpstr>Conversation time inference</vt:lpstr>
      <vt:lpstr>Call initiation and termination inference</vt:lpstr>
      <vt:lpstr>UCIA: User Call and ID Analyzer</vt:lpstr>
      <vt:lpstr>CS-IP2U: Correlating IP with User Identity</vt:lpstr>
      <vt:lpstr>Performance of UPIS</vt:lpstr>
      <vt:lpstr>Attack 2: THDoS (Telephony harassment or denial of voice service attack)</vt:lpstr>
      <vt:lpstr>Results of Discarding Wi-Fi Signaling and Voice packets</vt:lpstr>
      <vt:lpstr>Four Call Attack Variants</vt:lpstr>
      <vt:lpstr>Four Call Attack Variants (cont.)</vt:lpstr>
      <vt:lpstr>Part 2</vt:lpstr>
      <vt:lpstr>Wi-Fi Calling Guardian</vt:lpstr>
      <vt:lpstr>Wi-Fi Calling Guardian</vt:lpstr>
      <vt:lpstr>Wi-Fi security examiner</vt:lpstr>
      <vt:lpstr>Singularity rectifier </vt:lpstr>
      <vt:lpstr>Service quality monitor</vt:lpstr>
      <vt:lpstr>Summary of Current Research Results</vt:lpstr>
      <vt:lpstr>Future Work 1</vt:lpstr>
      <vt:lpstr>Future Work 1</vt:lpstr>
      <vt:lpstr>Future Work 2</vt:lpstr>
      <vt:lpstr>Future Work 2</vt:lpstr>
      <vt:lpstr>Questions?</vt:lpstr>
      <vt:lpstr>Secure Analysis</vt:lpstr>
      <vt:lpstr>Why Cloud Cannot Be Fully Trusted</vt:lpstr>
      <vt:lpstr>Cellular IoT Technologies in 4G LTE</vt:lpstr>
      <vt:lpstr>IoT &amp; Non-IoT in Cellular System ﻿</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and Secure kNN Query Processing in Cloud Computing    Xinyu Lei, Guan-Hua Tu, Alex X. Liu, Tian Xie  Michigan State University</dc:title>
  <dc:creator>Xinyu Lei</dc:creator>
  <cp:lastModifiedBy>Tu, Guan-Hua</cp:lastModifiedBy>
  <cp:revision>664</cp:revision>
  <dcterms:created xsi:type="dcterms:W3CDTF">2020-05-29T14:51:35Z</dcterms:created>
  <dcterms:modified xsi:type="dcterms:W3CDTF">2020-11-22T19:57:31Z</dcterms:modified>
</cp:coreProperties>
</file>